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48"/>
  </p:notesMasterIdLst>
  <p:sldIdLst>
    <p:sldId id="256" r:id="rId2"/>
    <p:sldId id="345" r:id="rId3"/>
    <p:sldId id="433" r:id="rId4"/>
    <p:sldId id="404" r:id="rId5"/>
    <p:sldId id="434" r:id="rId6"/>
    <p:sldId id="425" r:id="rId7"/>
    <p:sldId id="427" r:id="rId8"/>
    <p:sldId id="497" r:id="rId9"/>
    <p:sldId id="426" r:id="rId10"/>
    <p:sldId id="428" r:id="rId11"/>
    <p:sldId id="498" r:id="rId12"/>
    <p:sldId id="449" r:id="rId13"/>
    <p:sldId id="441" r:id="rId14"/>
    <p:sldId id="442" r:id="rId15"/>
    <p:sldId id="444" r:id="rId16"/>
    <p:sldId id="445" r:id="rId17"/>
    <p:sldId id="485" r:id="rId18"/>
    <p:sldId id="494" r:id="rId19"/>
    <p:sldId id="492" r:id="rId20"/>
    <p:sldId id="486" r:id="rId21"/>
    <p:sldId id="487" r:id="rId22"/>
    <p:sldId id="446" r:id="rId23"/>
    <p:sldId id="463" r:id="rId24"/>
    <p:sldId id="464" r:id="rId25"/>
    <p:sldId id="465" r:id="rId26"/>
    <p:sldId id="466" r:id="rId27"/>
    <p:sldId id="473" r:id="rId28"/>
    <p:sldId id="484" r:id="rId29"/>
    <p:sldId id="436" r:id="rId30"/>
    <p:sldId id="447" r:id="rId31"/>
    <p:sldId id="439" r:id="rId32"/>
    <p:sldId id="489" r:id="rId33"/>
    <p:sldId id="490" r:id="rId34"/>
    <p:sldId id="454" r:id="rId35"/>
    <p:sldId id="495" r:id="rId36"/>
    <p:sldId id="451" r:id="rId37"/>
    <p:sldId id="450" r:id="rId38"/>
    <p:sldId id="491" r:id="rId39"/>
    <p:sldId id="467" r:id="rId40"/>
    <p:sldId id="468" r:id="rId41"/>
    <p:sldId id="469" r:id="rId42"/>
    <p:sldId id="477" r:id="rId43"/>
    <p:sldId id="496" r:id="rId44"/>
    <p:sldId id="478" r:id="rId45"/>
    <p:sldId id="453" r:id="rId46"/>
    <p:sldId id="474"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5CE"/>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03" autoAdjust="0"/>
    <p:restoredTop sz="94660"/>
  </p:normalViewPr>
  <p:slideViewPr>
    <p:cSldViewPr snapToGrid="0">
      <p:cViewPr varScale="1">
        <p:scale>
          <a:sx n="59" d="100"/>
          <a:sy n="59" d="100"/>
        </p:scale>
        <p:origin x="-96" y="-432"/>
      </p:cViewPr>
      <p:guideLst>
        <p:guide orient="horz" pos="2160"/>
        <p:guide pos="3840"/>
      </p:guideLst>
    </p:cSldViewPr>
  </p:slideViewPr>
  <p:notesTextViewPr>
    <p:cViewPr>
      <p:scale>
        <a:sx n="1" d="1"/>
        <a:sy n="1" d="1"/>
      </p:scale>
      <p:origin x="0" y="0"/>
    </p:cViewPr>
  </p:notesTextViewPr>
  <p:sorterViewPr>
    <p:cViewPr>
      <p:scale>
        <a:sx n="50" d="100"/>
        <a:sy n="50" d="100"/>
      </p:scale>
      <p:origin x="0" y="2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229D2-5D30-4C71-B0D1-28BF5A618228}"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fr-FR"/>
        </a:p>
      </dgm:t>
    </dgm:pt>
    <dgm:pt modelId="{E9D31878-3C2A-40B3-A720-CE28972E41F3}">
      <dgm:prSet phldrT="[Texte]" custT="1"/>
      <dgm:spPr>
        <a:solidFill>
          <a:srgbClr val="0070C0"/>
        </a:solidFill>
      </dgm:spPr>
      <dgm:t>
        <a:bodyPr/>
        <a:lstStyle/>
        <a:p>
          <a:r>
            <a:rPr lang="fr-FR" sz="1800" dirty="0" smtClean="0"/>
            <a:t>univers</a:t>
          </a:r>
          <a:endParaRPr lang="fr-FR" sz="1800" dirty="0"/>
        </a:p>
      </dgm:t>
    </dgm:pt>
    <dgm:pt modelId="{1319206B-41A8-4090-A908-9EE654F5CAC3}" type="parTrans" cxnId="{A5D96D1F-4714-41CF-A02B-3A2562C3B4E4}">
      <dgm:prSet/>
      <dgm:spPr/>
      <dgm:t>
        <a:bodyPr/>
        <a:lstStyle/>
        <a:p>
          <a:endParaRPr lang="fr-FR"/>
        </a:p>
      </dgm:t>
    </dgm:pt>
    <dgm:pt modelId="{4F6BF484-1D9A-42C5-A623-204853931055}" type="sibTrans" cxnId="{A5D96D1F-4714-41CF-A02B-3A2562C3B4E4}">
      <dgm:prSet/>
      <dgm:spPr/>
      <dgm:t>
        <a:bodyPr/>
        <a:lstStyle/>
        <a:p>
          <a:endParaRPr lang="fr-FR"/>
        </a:p>
      </dgm:t>
    </dgm:pt>
    <dgm:pt modelId="{E69F9776-4022-412E-86C9-8A10A3DE7207}">
      <dgm:prSet phldrT="[Texte]" custT="1"/>
      <dgm:spPr>
        <a:solidFill>
          <a:schemeClr val="accent6">
            <a:lumMod val="50000"/>
          </a:schemeClr>
        </a:solidFill>
      </dgm:spPr>
      <dgm:t>
        <a:bodyPr/>
        <a:lstStyle/>
        <a:p>
          <a:r>
            <a:rPr lang="fr-FR" sz="2000" dirty="0" smtClean="0"/>
            <a:t>monde</a:t>
          </a:r>
          <a:endParaRPr lang="fr-FR" sz="2000" dirty="0"/>
        </a:p>
      </dgm:t>
    </dgm:pt>
    <dgm:pt modelId="{9D3576F7-71E7-4B43-9328-28E3B37E890B}" type="parTrans" cxnId="{DD7E4147-EE4A-4B2A-A36C-3ABAD7036B27}">
      <dgm:prSet/>
      <dgm:spPr/>
      <dgm:t>
        <a:bodyPr/>
        <a:lstStyle/>
        <a:p>
          <a:endParaRPr lang="fr-FR"/>
        </a:p>
      </dgm:t>
    </dgm:pt>
    <dgm:pt modelId="{F877437B-6524-4589-BB06-819F2368A140}" type="sibTrans" cxnId="{DD7E4147-EE4A-4B2A-A36C-3ABAD7036B27}">
      <dgm:prSet/>
      <dgm:spPr/>
      <dgm:t>
        <a:bodyPr/>
        <a:lstStyle/>
        <a:p>
          <a:endParaRPr lang="fr-FR"/>
        </a:p>
      </dgm:t>
    </dgm:pt>
    <dgm:pt modelId="{79CAFB3B-2EFF-41C7-B361-7EDB7CC8114C}">
      <dgm:prSet phldrT="[Texte]" custT="1"/>
      <dgm:spPr>
        <a:solidFill>
          <a:srgbClr val="00B050"/>
        </a:solidFill>
      </dgm:spPr>
      <dgm:t>
        <a:bodyPr/>
        <a:lstStyle/>
        <a:p>
          <a:r>
            <a:rPr lang="fr-FR" sz="1600" dirty="0" smtClean="0"/>
            <a:t>Famille</a:t>
          </a:r>
          <a:endParaRPr lang="fr-FR" sz="1600" dirty="0"/>
        </a:p>
      </dgm:t>
    </dgm:pt>
    <dgm:pt modelId="{232ED73D-D0FA-4FB8-A016-20C7A1D5000F}" type="parTrans" cxnId="{42F78C37-41B7-44F5-8582-904C1C69BC96}">
      <dgm:prSet/>
      <dgm:spPr/>
      <dgm:t>
        <a:bodyPr/>
        <a:lstStyle/>
        <a:p>
          <a:endParaRPr lang="fr-FR"/>
        </a:p>
      </dgm:t>
    </dgm:pt>
    <dgm:pt modelId="{5D31200F-18FC-4EA6-9F95-89A16886746D}" type="sibTrans" cxnId="{42F78C37-41B7-44F5-8582-904C1C69BC96}">
      <dgm:prSet/>
      <dgm:spPr/>
      <dgm:t>
        <a:bodyPr/>
        <a:lstStyle/>
        <a:p>
          <a:endParaRPr lang="fr-FR"/>
        </a:p>
      </dgm:t>
    </dgm:pt>
    <dgm:pt modelId="{249E4741-169F-49A3-9C14-61E24866A033}">
      <dgm:prSet phldrT="[Texte]"/>
      <dgm:spPr/>
      <dgm:t>
        <a:bodyPr/>
        <a:lstStyle/>
        <a:p>
          <a:r>
            <a:rPr lang="fr-FR" dirty="0" smtClean="0"/>
            <a:t>Moi</a:t>
          </a:r>
          <a:endParaRPr lang="fr-FR" dirty="0"/>
        </a:p>
      </dgm:t>
    </dgm:pt>
    <dgm:pt modelId="{84A34C1C-16A8-4F95-9035-72A0E938F3A0}" type="parTrans" cxnId="{819E361F-B881-4C29-9C24-540FF29B8C77}">
      <dgm:prSet/>
      <dgm:spPr/>
      <dgm:t>
        <a:bodyPr/>
        <a:lstStyle/>
        <a:p>
          <a:endParaRPr lang="fr-FR"/>
        </a:p>
      </dgm:t>
    </dgm:pt>
    <dgm:pt modelId="{1DC5589B-64F8-46E6-B7CA-A859898676D4}" type="sibTrans" cxnId="{819E361F-B881-4C29-9C24-540FF29B8C77}">
      <dgm:prSet/>
      <dgm:spPr/>
      <dgm:t>
        <a:bodyPr/>
        <a:lstStyle/>
        <a:p>
          <a:endParaRPr lang="fr-FR"/>
        </a:p>
      </dgm:t>
    </dgm:pt>
    <dgm:pt modelId="{47739641-42DF-4442-BE3C-6507E9ADA4B1}">
      <dgm:prSet custT="1"/>
      <dgm:spPr>
        <a:solidFill>
          <a:srgbClr val="7030A0"/>
        </a:solidFill>
      </dgm:spPr>
      <dgm:t>
        <a:bodyPr/>
        <a:lstStyle/>
        <a:p>
          <a:r>
            <a:rPr lang="fr-FR" sz="2000" dirty="0" smtClean="0"/>
            <a:t>continent</a:t>
          </a:r>
          <a:endParaRPr lang="fr-FR" sz="2000" dirty="0"/>
        </a:p>
      </dgm:t>
    </dgm:pt>
    <dgm:pt modelId="{3DCE30CF-FD21-47C7-86A3-35AA081197CE}" type="parTrans" cxnId="{69FF5086-70A1-4637-A194-84F5DA039FD8}">
      <dgm:prSet/>
      <dgm:spPr/>
      <dgm:t>
        <a:bodyPr/>
        <a:lstStyle/>
        <a:p>
          <a:endParaRPr lang="fr-FR"/>
        </a:p>
      </dgm:t>
    </dgm:pt>
    <dgm:pt modelId="{08A4351E-71EF-4E8A-B4DA-06E4E54D3C97}" type="sibTrans" cxnId="{69FF5086-70A1-4637-A194-84F5DA039FD8}">
      <dgm:prSet/>
      <dgm:spPr/>
      <dgm:t>
        <a:bodyPr/>
        <a:lstStyle/>
        <a:p>
          <a:endParaRPr lang="fr-FR"/>
        </a:p>
      </dgm:t>
    </dgm:pt>
    <dgm:pt modelId="{0F497C46-12CA-4A60-A492-65F7ED976848}">
      <dgm:prSet custT="1"/>
      <dgm:spPr/>
      <dgm:t>
        <a:bodyPr/>
        <a:lstStyle/>
        <a:p>
          <a:r>
            <a:rPr lang="fr-FR" sz="2800" dirty="0" smtClean="0">
              <a:solidFill>
                <a:srgbClr val="002060"/>
              </a:solidFill>
            </a:rPr>
            <a:t>nation</a:t>
          </a:r>
          <a:endParaRPr lang="fr-FR" sz="2800" dirty="0">
            <a:solidFill>
              <a:srgbClr val="002060"/>
            </a:solidFill>
          </a:endParaRPr>
        </a:p>
      </dgm:t>
    </dgm:pt>
    <dgm:pt modelId="{FAFFFAA2-05F7-438E-AA0A-8D8BB3C75F5F}" type="parTrans" cxnId="{347C8F81-BCC5-4617-8440-0314832EB3AB}">
      <dgm:prSet/>
      <dgm:spPr/>
      <dgm:t>
        <a:bodyPr/>
        <a:lstStyle/>
        <a:p>
          <a:endParaRPr lang="fr-FR"/>
        </a:p>
      </dgm:t>
    </dgm:pt>
    <dgm:pt modelId="{C54FEC0A-0A67-48E4-BC83-C8A9F39446C8}" type="sibTrans" cxnId="{347C8F81-BCC5-4617-8440-0314832EB3AB}">
      <dgm:prSet/>
      <dgm:spPr/>
      <dgm:t>
        <a:bodyPr/>
        <a:lstStyle/>
        <a:p>
          <a:endParaRPr lang="fr-FR"/>
        </a:p>
      </dgm:t>
    </dgm:pt>
    <dgm:pt modelId="{C25EE013-313B-47D4-AE05-614F359148A7}">
      <dgm:prSet custT="1"/>
      <dgm:spPr>
        <a:solidFill>
          <a:schemeClr val="accent6">
            <a:lumMod val="75000"/>
          </a:schemeClr>
        </a:solidFill>
      </dgm:spPr>
      <dgm:t>
        <a:bodyPr/>
        <a:lstStyle/>
        <a:p>
          <a:r>
            <a:rPr lang="fr-FR" sz="2000" dirty="0" smtClean="0"/>
            <a:t>société</a:t>
          </a:r>
          <a:endParaRPr lang="fr-FR" sz="2000" dirty="0"/>
        </a:p>
      </dgm:t>
    </dgm:pt>
    <dgm:pt modelId="{0C7EE6A3-13E5-4ED9-A905-5EA1735471CC}" type="parTrans" cxnId="{EFF998B5-4140-49BB-A10B-86E8524FEC2B}">
      <dgm:prSet/>
      <dgm:spPr/>
      <dgm:t>
        <a:bodyPr/>
        <a:lstStyle/>
        <a:p>
          <a:endParaRPr lang="fr-FR"/>
        </a:p>
      </dgm:t>
    </dgm:pt>
    <dgm:pt modelId="{B8F44162-5545-4E39-A4A8-842A4BBD49D6}" type="sibTrans" cxnId="{EFF998B5-4140-49BB-A10B-86E8524FEC2B}">
      <dgm:prSet/>
      <dgm:spPr/>
      <dgm:t>
        <a:bodyPr/>
        <a:lstStyle/>
        <a:p>
          <a:endParaRPr lang="fr-FR"/>
        </a:p>
      </dgm:t>
    </dgm:pt>
    <dgm:pt modelId="{FFBF53F1-98FF-4BAF-851E-271E0C94AE99}" type="pres">
      <dgm:prSet presAssocID="{694229D2-5D30-4C71-B0D1-28BF5A618228}" presName="Name0" presStyleCnt="0">
        <dgm:presLayoutVars>
          <dgm:chMax val="7"/>
          <dgm:resizeHandles val="exact"/>
        </dgm:presLayoutVars>
      </dgm:prSet>
      <dgm:spPr/>
      <dgm:t>
        <a:bodyPr/>
        <a:lstStyle/>
        <a:p>
          <a:endParaRPr lang="fr-FR"/>
        </a:p>
      </dgm:t>
    </dgm:pt>
    <dgm:pt modelId="{E3B9FA05-9EFA-49D8-9BA0-6DCD368E697E}" type="pres">
      <dgm:prSet presAssocID="{694229D2-5D30-4C71-B0D1-28BF5A618228}" presName="comp1" presStyleCnt="0"/>
      <dgm:spPr/>
    </dgm:pt>
    <dgm:pt modelId="{3B0FC387-19F4-4F64-9BF3-BD9B3BB5D2A6}" type="pres">
      <dgm:prSet presAssocID="{694229D2-5D30-4C71-B0D1-28BF5A618228}" presName="circle1" presStyleLbl="node1" presStyleIdx="0" presStyleCnt="7"/>
      <dgm:spPr/>
      <dgm:t>
        <a:bodyPr/>
        <a:lstStyle/>
        <a:p>
          <a:endParaRPr lang="fr-FR"/>
        </a:p>
      </dgm:t>
    </dgm:pt>
    <dgm:pt modelId="{F650ADDE-9001-43E3-9630-09F1A97A6BA4}" type="pres">
      <dgm:prSet presAssocID="{694229D2-5D30-4C71-B0D1-28BF5A618228}" presName="c1text" presStyleLbl="node1" presStyleIdx="0" presStyleCnt="7">
        <dgm:presLayoutVars>
          <dgm:bulletEnabled val="1"/>
        </dgm:presLayoutVars>
      </dgm:prSet>
      <dgm:spPr/>
      <dgm:t>
        <a:bodyPr/>
        <a:lstStyle/>
        <a:p>
          <a:endParaRPr lang="fr-FR"/>
        </a:p>
      </dgm:t>
    </dgm:pt>
    <dgm:pt modelId="{E6A6849A-5BBE-4AA4-8985-8B3B59F46B22}" type="pres">
      <dgm:prSet presAssocID="{694229D2-5D30-4C71-B0D1-28BF5A618228}" presName="comp2" presStyleCnt="0"/>
      <dgm:spPr/>
    </dgm:pt>
    <dgm:pt modelId="{400EB48F-EC8F-4247-9CF3-7CC52EC64E61}" type="pres">
      <dgm:prSet presAssocID="{694229D2-5D30-4C71-B0D1-28BF5A618228}" presName="circle2" presStyleLbl="node1" presStyleIdx="1" presStyleCnt="7"/>
      <dgm:spPr/>
      <dgm:t>
        <a:bodyPr/>
        <a:lstStyle/>
        <a:p>
          <a:endParaRPr lang="fr-FR"/>
        </a:p>
      </dgm:t>
    </dgm:pt>
    <dgm:pt modelId="{A97DAD99-D6EF-43EE-AFE2-ECB2AAC54E11}" type="pres">
      <dgm:prSet presAssocID="{694229D2-5D30-4C71-B0D1-28BF5A618228}" presName="c2text" presStyleLbl="node1" presStyleIdx="1" presStyleCnt="7">
        <dgm:presLayoutVars>
          <dgm:bulletEnabled val="1"/>
        </dgm:presLayoutVars>
      </dgm:prSet>
      <dgm:spPr/>
      <dgm:t>
        <a:bodyPr/>
        <a:lstStyle/>
        <a:p>
          <a:endParaRPr lang="fr-FR"/>
        </a:p>
      </dgm:t>
    </dgm:pt>
    <dgm:pt modelId="{930C610B-9C3F-4728-BE29-21DCEBD2893E}" type="pres">
      <dgm:prSet presAssocID="{694229D2-5D30-4C71-B0D1-28BF5A618228}" presName="comp3" presStyleCnt="0"/>
      <dgm:spPr/>
    </dgm:pt>
    <dgm:pt modelId="{3B482942-E067-4631-8D26-E424F64BFA58}" type="pres">
      <dgm:prSet presAssocID="{694229D2-5D30-4C71-B0D1-28BF5A618228}" presName="circle3" presStyleLbl="node1" presStyleIdx="2" presStyleCnt="7"/>
      <dgm:spPr/>
      <dgm:t>
        <a:bodyPr/>
        <a:lstStyle/>
        <a:p>
          <a:endParaRPr lang="fr-FR"/>
        </a:p>
      </dgm:t>
    </dgm:pt>
    <dgm:pt modelId="{5AD0FC9B-A0FE-47BA-AC37-6BE89B5E3A00}" type="pres">
      <dgm:prSet presAssocID="{694229D2-5D30-4C71-B0D1-28BF5A618228}" presName="c3text" presStyleLbl="node1" presStyleIdx="2" presStyleCnt="7">
        <dgm:presLayoutVars>
          <dgm:bulletEnabled val="1"/>
        </dgm:presLayoutVars>
      </dgm:prSet>
      <dgm:spPr/>
      <dgm:t>
        <a:bodyPr/>
        <a:lstStyle/>
        <a:p>
          <a:endParaRPr lang="fr-FR"/>
        </a:p>
      </dgm:t>
    </dgm:pt>
    <dgm:pt modelId="{7DF1F760-78D6-4926-B7BA-D6A0089DABD6}" type="pres">
      <dgm:prSet presAssocID="{694229D2-5D30-4C71-B0D1-28BF5A618228}" presName="comp4" presStyleCnt="0"/>
      <dgm:spPr/>
    </dgm:pt>
    <dgm:pt modelId="{62CA7603-5B3D-4EF6-94F1-956BFF214810}" type="pres">
      <dgm:prSet presAssocID="{694229D2-5D30-4C71-B0D1-28BF5A618228}" presName="circle4" presStyleLbl="node1" presStyleIdx="3" presStyleCnt="7"/>
      <dgm:spPr/>
      <dgm:t>
        <a:bodyPr/>
        <a:lstStyle/>
        <a:p>
          <a:endParaRPr lang="fr-FR"/>
        </a:p>
      </dgm:t>
    </dgm:pt>
    <dgm:pt modelId="{B62E49B1-5539-402C-92E9-B44F845C06AC}" type="pres">
      <dgm:prSet presAssocID="{694229D2-5D30-4C71-B0D1-28BF5A618228}" presName="c4text" presStyleLbl="node1" presStyleIdx="3" presStyleCnt="7">
        <dgm:presLayoutVars>
          <dgm:bulletEnabled val="1"/>
        </dgm:presLayoutVars>
      </dgm:prSet>
      <dgm:spPr/>
      <dgm:t>
        <a:bodyPr/>
        <a:lstStyle/>
        <a:p>
          <a:endParaRPr lang="fr-FR"/>
        </a:p>
      </dgm:t>
    </dgm:pt>
    <dgm:pt modelId="{54CFA4EA-5854-40B3-BE1D-9E735615DB99}" type="pres">
      <dgm:prSet presAssocID="{694229D2-5D30-4C71-B0D1-28BF5A618228}" presName="comp5" presStyleCnt="0"/>
      <dgm:spPr/>
    </dgm:pt>
    <dgm:pt modelId="{BCA65942-B05A-4A12-A8A3-91659371BCD5}" type="pres">
      <dgm:prSet presAssocID="{694229D2-5D30-4C71-B0D1-28BF5A618228}" presName="circle5" presStyleLbl="node1" presStyleIdx="4" presStyleCnt="7"/>
      <dgm:spPr/>
      <dgm:t>
        <a:bodyPr/>
        <a:lstStyle/>
        <a:p>
          <a:endParaRPr lang="fr-FR"/>
        </a:p>
      </dgm:t>
    </dgm:pt>
    <dgm:pt modelId="{5CD5A9FB-E73D-4E38-932D-3E8A7DCCCE75}" type="pres">
      <dgm:prSet presAssocID="{694229D2-5D30-4C71-B0D1-28BF5A618228}" presName="c5text" presStyleLbl="node1" presStyleIdx="4" presStyleCnt="7">
        <dgm:presLayoutVars>
          <dgm:bulletEnabled val="1"/>
        </dgm:presLayoutVars>
      </dgm:prSet>
      <dgm:spPr/>
      <dgm:t>
        <a:bodyPr/>
        <a:lstStyle/>
        <a:p>
          <a:endParaRPr lang="fr-FR"/>
        </a:p>
      </dgm:t>
    </dgm:pt>
    <dgm:pt modelId="{74B6C442-332C-453B-92E0-083D2D2E3770}" type="pres">
      <dgm:prSet presAssocID="{694229D2-5D30-4C71-B0D1-28BF5A618228}" presName="comp6" presStyleCnt="0"/>
      <dgm:spPr/>
    </dgm:pt>
    <dgm:pt modelId="{A802A02C-94E4-41AF-A907-353C8DD482C0}" type="pres">
      <dgm:prSet presAssocID="{694229D2-5D30-4C71-B0D1-28BF5A618228}" presName="circle6" presStyleLbl="node1" presStyleIdx="5" presStyleCnt="7"/>
      <dgm:spPr/>
      <dgm:t>
        <a:bodyPr/>
        <a:lstStyle/>
        <a:p>
          <a:endParaRPr lang="fr-FR"/>
        </a:p>
      </dgm:t>
    </dgm:pt>
    <dgm:pt modelId="{E6DF078F-50EF-42AB-ADAB-70DED48BDC18}" type="pres">
      <dgm:prSet presAssocID="{694229D2-5D30-4C71-B0D1-28BF5A618228}" presName="c6text" presStyleLbl="node1" presStyleIdx="5" presStyleCnt="7">
        <dgm:presLayoutVars>
          <dgm:bulletEnabled val="1"/>
        </dgm:presLayoutVars>
      </dgm:prSet>
      <dgm:spPr/>
      <dgm:t>
        <a:bodyPr/>
        <a:lstStyle/>
        <a:p>
          <a:endParaRPr lang="fr-FR"/>
        </a:p>
      </dgm:t>
    </dgm:pt>
    <dgm:pt modelId="{A7139629-1632-459F-A936-66B3935E50AD}" type="pres">
      <dgm:prSet presAssocID="{694229D2-5D30-4C71-B0D1-28BF5A618228}" presName="comp7" presStyleCnt="0"/>
      <dgm:spPr/>
    </dgm:pt>
    <dgm:pt modelId="{25468946-8DB9-4AC9-8AA3-2394E0340C10}" type="pres">
      <dgm:prSet presAssocID="{694229D2-5D30-4C71-B0D1-28BF5A618228}" presName="circle7" presStyleLbl="node1" presStyleIdx="6" presStyleCnt="7"/>
      <dgm:spPr/>
      <dgm:t>
        <a:bodyPr/>
        <a:lstStyle/>
        <a:p>
          <a:endParaRPr lang="fr-FR"/>
        </a:p>
      </dgm:t>
    </dgm:pt>
    <dgm:pt modelId="{A36B1FB7-D538-454F-AD07-B7E400D566E1}" type="pres">
      <dgm:prSet presAssocID="{694229D2-5D30-4C71-B0D1-28BF5A618228}" presName="c7text" presStyleLbl="node1" presStyleIdx="6" presStyleCnt="7">
        <dgm:presLayoutVars>
          <dgm:bulletEnabled val="1"/>
        </dgm:presLayoutVars>
      </dgm:prSet>
      <dgm:spPr/>
      <dgm:t>
        <a:bodyPr/>
        <a:lstStyle/>
        <a:p>
          <a:endParaRPr lang="fr-FR"/>
        </a:p>
      </dgm:t>
    </dgm:pt>
  </dgm:ptLst>
  <dgm:cxnLst>
    <dgm:cxn modelId="{5EED47CE-D815-43EA-B8BB-00DC8B8E5214}" type="presOf" srcId="{0F497C46-12CA-4A60-A492-65F7ED976848}" destId="{B62E49B1-5539-402C-92E9-B44F845C06AC}" srcOrd="1" destOrd="0" presId="urn:microsoft.com/office/officeart/2005/8/layout/venn2"/>
    <dgm:cxn modelId="{A5D96D1F-4714-41CF-A02B-3A2562C3B4E4}" srcId="{694229D2-5D30-4C71-B0D1-28BF5A618228}" destId="{E9D31878-3C2A-40B3-A720-CE28972E41F3}" srcOrd="0" destOrd="0" parTransId="{1319206B-41A8-4090-A908-9EE654F5CAC3}" sibTransId="{4F6BF484-1D9A-42C5-A623-204853931055}"/>
    <dgm:cxn modelId="{C99EFD9D-9261-4665-B292-F83BC375D312}" type="presOf" srcId="{47739641-42DF-4442-BE3C-6507E9ADA4B1}" destId="{5AD0FC9B-A0FE-47BA-AC37-6BE89B5E3A00}" srcOrd="1" destOrd="0" presId="urn:microsoft.com/office/officeart/2005/8/layout/venn2"/>
    <dgm:cxn modelId="{347C8F81-BCC5-4617-8440-0314832EB3AB}" srcId="{694229D2-5D30-4C71-B0D1-28BF5A618228}" destId="{0F497C46-12CA-4A60-A492-65F7ED976848}" srcOrd="3" destOrd="0" parTransId="{FAFFFAA2-05F7-438E-AA0A-8D8BB3C75F5F}" sibTransId="{C54FEC0A-0A67-48E4-BC83-C8A9F39446C8}"/>
    <dgm:cxn modelId="{DD7E4147-EE4A-4B2A-A36C-3ABAD7036B27}" srcId="{694229D2-5D30-4C71-B0D1-28BF5A618228}" destId="{E69F9776-4022-412E-86C9-8A10A3DE7207}" srcOrd="1" destOrd="0" parTransId="{9D3576F7-71E7-4B43-9328-28E3B37E890B}" sibTransId="{F877437B-6524-4589-BB06-819F2368A140}"/>
    <dgm:cxn modelId="{6A161654-5FDD-481A-8A2F-B9E7F72F8830}" type="presOf" srcId="{694229D2-5D30-4C71-B0D1-28BF5A618228}" destId="{FFBF53F1-98FF-4BAF-851E-271E0C94AE99}" srcOrd="0" destOrd="0" presId="urn:microsoft.com/office/officeart/2005/8/layout/venn2"/>
    <dgm:cxn modelId="{8B03F0D9-EE2E-4B3A-AD6D-186EA30D5C1E}" type="presOf" srcId="{79CAFB3B-2EFF-41C7-B361-7EDB7CC8114C}" destId="{E6DF078F-50EF-42AB-ADAB-70DED48BDC18}" srcOrd="1" destOrd="0" presId="urn:microsoft.com/office/officeart/2005/8/layout/venn2"/>
    <dgm:cxn modelId="{BE63D6BE-C91C-4B3D-841B-21D0C983E404}" type="presOf" srcId="{47739641-42DF-4442-BE3C-6507E9ADA4B1}" destId="{3B482942-E067-4631-8D26-E424F64BFA58}" srcOrd="0" destOrd="0" presId="urn:microsoft.com/office/officeart/2005/8/layout/venn2"/>
    <dgm:cxn modelId="{618A0751-8ACD-4837-AEC1-752B49A5DFB9}" type="presOf" srcId="{0F497C46-12CA-4A60-A492-65F7ED976848}" destId="{62CA7603-5B3D-4EF6-94F1-956BFF214810}" srcOrd="0" destOrd="0" presId="urn:microsoft.com/office/officeart/2005/8/layout/venn2"/>
    <dgm:cxn modelId="{42F78C37-41B7-44F5-8582-904C1C69BC96}" srcId="{694229D2-5D30-4C71-B0D1-28BF5A618228}" destId="{79CAFB3B-2EFF-41C7-B361-7EDB7CC8114C}" srcOrd="5" destOrd="0" parTransId="{232ED73D-D0FA-4FB8-A016-20C7A1D5000F}" sibTransId="{5D31200F-18FC-4EA6-9F95-89A16886746D}"/>
    <dgm:cxn modelId="{96956D1C-86F8-4315-B57E-0E8D5559EE41}" type="presOf" srcId="{79CAFB3B-2EFF-41C7-B361-7EDB7CC8114C}" destId="{A802A02C-94E4-41AF-A907-353C8DD482C0}" srcOrd="0" destOrd="0" presId="urn:microsoft.com/office/officeart/2005/8/layout/venn2"/>
    <dgm:cxn modelId="{4493D18C-24B2-4F2B-8A72-F13769FA77FE}" type="presOf" srcId="{249E4741-169F-49A3-9C14-61E24866A033}" destId="{A36B1FB7-D538-454F-AD07-B7E400D566E1}" srcOrd="1" destOrd="0" presId="urn:microsoft.com/office/officeart/2005/8/layout/venn2"/>
    <dgm:cxn modelId="{69FF5086-70A1-4637-A194-84F5DA039FD8}" srcId="{694229D2-5D30-4C71-B0D1-28BF5A618228}" destId="{47739641-42DF-4442-BE3C-6507E9ADA4B1}" srcOrd="2" destOrd="0" parTransId="{3DCE30CF-FD21-47C7-86A3-35AA081197CE}" sibTransId="{08A4351E-71EF-4E8A-B4DA-06E4E54D3C97}"/>
    <dgm:cxn modelId="{A912260B-6EBE-469E-980F-F88C289188FA}" type="presOf" srcId="{E9D31878-3C2A-40B3-A720-CE28972E41F3}" destId="{3B0FC387-19F4-4F64-9BF3-BD9B3BB5D2A6}" srcOrd="0" destOrd="0" presId="urn:microsoft.com/office/officeart/2005/8/layout/venn2"/>
    <dgm:cxn modelId="{0C1DF3F0-620F-4C6F-A066-711B8F8FE166}" type="presOf" srcId="{E69F9776-4022-412E-86C9-8A10A3DE7207}" destId="{A97DAD99-D6EF-43EE-AFE2-ECB2AAC54E11}" srcOrd="1" destOrd="0" presId="urn:microsoft.com/office/officeart/2005/8/layout/venn2"/>
    <dgm:cxn modelId="{AD155AE0-0CE9-41CB-8D12-E7EE9E610B74}" type="presOf" srcId="{E69F9776-4022-412E-86C9-8A10A3DE7207}" destId="{400EB48F-EC8F-4247-9CF3-7CC52EC64E61}" srcOrd="0" destOrd="0" presId="urn:microsoft.com/office/officeart/2005/8/layout/venn2"/>
    <dgm:cxn modelId="{EFF998B5-4140-49BB-A10B-86E8524FEC2B}" srcId="{694229D2-5D30-4C71-B0D1-28BF5A618228}" destId="{C25EE013-313B-47D4-AE05-614F359148A7}" srcOrd="4" destOrd="0" parTransId="{0C7EE6A3-13E5-4ED9-A905-5EA1735471CC}" sibTransId="{B8F44162-5545-4E39-A4A8-842A4BBD49D6}"/>
    <dgm:cxn modelId="{6BE3615C-6834-40C5-B811-D1A2F229C213}" type="presOf" srcId="{E9D31878-3C2A-40B3-A720-CE28972E41F3}" destId="{F650ADDE-9001-43E3-9630-09F1A97A6BA4}" srcOrd="1" destOrd="0" presId="urn:microsoft.com/office/officeart/2005/8/layout/venn2"/>
    <dgm:cxn modelId="{BC823181-7825-4025-9E36-FD5BAC04A571}" type="presOf" srcId="{249E4741-169F-49A3-9C14-61E24866A033}" destId="{25468946-8DB9-4AC9-8AA3-2394E0340C10}" srcOrd="0" destOrd="0" presId="urn:microsoft.com/office/officeart/2005/8/layout/venn2"/>
    <dgm:cxn modelId="{35C18704-0A8B-4CD8-94D4-DBC239DAE1B6}" type="presOf" srcId="{C25EE013-313B-47D4-AE05-614F359148A7}" destId="{5CD5A9FB-E73D-4E38-932D-3E8A7DCCCE75}" srcOrd="1" destOrd="0" presId="urn:microsoft.com/office/officeart/2005/8/layout/venn2"/>
    <dgm:cxn modelId="{819E361F-B881-4C29-9C24-540FF29B8C77}" srcId="{694229D2-5D30-4C71-B0D1-28BF5A618228}" destId="{249E4741-169F-49A3-9C14-61E24866A033}" srcOrd="6" destOrd="0" parTransId="{84A34C1C-16A8-4F95-9035-72A0E938F3A0}" sibTransId="{1DC5589B-64F8-46E6-B7CA-A859898676D4}"/>
    <dgm:cxn modelId="{A471007E-7E66-4655-945E-0295BA1970A0}" type="presOf" srcId="{C25EE013-313B-47D4-AE05-614F359148A7}" destId="{BCA65942-B05A-4A12-A8A3-91659371BCD5}" srcOrd="0" destOrd="0" presId="urn:microsoft.com/office/officeart/2005/8/layout/venn2"/>
    <dgm:cxn modelId="{E46A7B80-7169-462E-A13E-0AB90EFAA2E2}" type="presParOf" srcId="{FFBF53F1-98FF-4BAF-851E-271E0C94AE99}" destId="{E3B9FA05-9EFA-49D8-9BA0-6DCD368E697E}" srcOrd="0" destOrd="0" presId="urn:microsoft.com/office/officeart/2005/8/layout/venn2"/>
    <dgm:cxn modelId="{852EE81D-97E6-41CD-BC36-3CCA0A20C217}" type="presParOf" srcId="{E3B9FA05-9EFA-49D8-9BA0-6DCD368E697E}" destId="{3B0FC387-19F4-4F64-9BF3-BD9B3BB5D2A6}" srcOrd="0" destOrd="0" presId="urn:microsoft.com/office/officeart/2005/8/layout/venn2"/>
    <dgm:cxn modelId="{1CBEDB7F-DAEF-4DCD-B89D-EFDBB27A1370}" type="presParOf" srcId="{E3B9FA05-9EFA-49D8-9BA0-6DCD368E697E}" destId="{F650ADDE-9001-43E3-9630-09F1A97A6BA4}" srcOrd="1" destOrd="0" presId="urn:microsoft.com/office/officeart/2005/8/layout/venn2"/>
    <dgm:cxn modelId="{942D0E71-94F2-4F3D-B695-14B323E62361}" type="presParOf" srcId="{FFBF53F1-98FF-4BAF-851E-271E0C94AE99}" destId="{E6A6849A-5BBE-4AA4-8985-8B3B59F46B22}" srcOrd="1" destOrd="0" presId="urn:microsoft.com/office/officeart/2005/8/layout/venn2"/>
    <dgm:cxn modelId="{8208012B-5160-4B03-AF14-58DB37C15845}" type="presParOf" srcId="{E6A6849A-5BBE-4AA4-8985-8B3B59F46B22}" destId="{400EB48F-EC8F-4247-9CF3-7CC52EC64E61}" srcOrd="0" destOrd="0" presId="urn:microsoft.com/office/officeart/2005/8/layout/venn2"/>
    <dgm:cxn modelId="{4DED2CD3-1867-4FE9-9863-4C3CC1CAE5C5}" type="presParOf" srcId="{E6A6849A-5BBE-4AA4-8985-8B3B59F46B22}" destId="{A97DAD99-D6EF-43EE-AFE2-ECB2AAC54E11}" srcOrd="1" destOrd="0" presId="urn:microsoft.com/office/officeart/2005/8/layout/venn2"/>
    <dgm:cxn modelId="{6EAC2C0E-51A0-4600-8EDD-2AEDCA19A73A}" type="presParOf" srcId="{FFBF53F1-98FF-4BAF-851E-271E0C94AE99}" destId="{930C610B-9C3F-4728-BE29-21DCEBD2893E}" srcOrd="2" destOrd="0" presId="urn:microsoft.com/office/officeart/2005/8/layout/venn2"/>
    <dgm:cxn modelId="{2B024B0B-8ECB-44D9-A72F-F12C69020045}" type="presParOf" srcId="{930C610B-9C3F-4728-BE29-21DCEBD2893E}" destId="{3B482942-E067-4631-8D26-E424F64BFA58}" srcOrd="0" destOrd="0" presId="urn:microsoft.com/office/officeart/2005/8/layout/venn2"/>
    <dgm:cxn modelId="{7757AFFB-ED1C-49B1-98A5-D773C0597602}" type="presParOf" srcId="{930C610B-9C3F-4728-BE29-21DCEBD2893E}" destId="{5AD0FC9B-A0FE-47BA-AC37-6BE89B5E3A00}" srcOrd="1" destOrd="0" presId="urn:microsoft.com/office/officeart/2005/8/layout/venn2"/>
    <dgm:cxn modelId="{56EE3096-C962-427C-A6B0-B510E720943E}" type="presParOf" srcId="{FFBF53F1-98FF-4BAF-851E-271E0C94AE99}" destId="{7DF1F760-78D6-4926-B7BA-D6A0089DABD6}" srcOrd="3" destOrd="0" presId="urn:microsoft.com/office/officeart/2005/8/layout/venn2"/>
    <dgm:cxn modelId="{15E67EC3-E709-44C4-B8BE-90B8CE63E4F7}" type="presParOf" srcId="{7DF1F760-78D6-4926-B7BA-D6A0089DABD6}" destId="{62CA7603-5B3D-4EF6-94F1-956BFF214810}" srcOrd="0" destOrd="0" presId="urn:microsoft.com/office/officeart/2005/8/layout/venn2"/>
    <dgm:cxn modelId="{6E6331D9-0DF7-4365-B838-5490CD761108}" type="presParOf" srcId="{7DF1F760-78D6-4926-B7BA-D6A0089DABD6}" destId="{B62E49B1-5539-402C-92E9-B44F845C06AC}" srcOrd="1" destOrd="0" presId="urn:microsoft.com/office/officeart/2005/8/layout/venn2"/>
    <dgm:cxn modelId="{94F24803-B55E-4641-98DA-A40F83243B48}" type="presParOf" srcId="{FFBF53F1-98FF-4BAF-851E-271E0C94AE99}" destId="{54CFA4EA-5854-40B3-BE1D-9E735615DB99}" srcOrd="4" destOrd="0" presId="urn:microsoft.com/office/officeart/2005/8/layout/venn2"/>
    <dgm:cxn modelId="{5CB161F2-9CA5-4610-BA9F-94887BDAC791}" type="presParOf" srcId="{54CFA4EA-5854-40B3-BE1D-9E735615DB99}" destId="{BCA65942-B05A-4A12-A8A3-91659371BCD5}" srcOrd="0" destOrd="0" presId="urn:microsoft.com/office/officeart/2005/8/layout/venn2"/>
    <dgm:cxn modelId="{11D2C86C-3E2F-45EA-88DD-956E5E75E22A}" type="presParOf" srcId="{54CFA4EA-5854-40B3-BE1D-9E735615DB99}" destId="{5CD5A9FB-E73D-4E38-932D-3E8A7DCCCE75}" srcOrd="1" destOrd="0" presId="urn:microsoft.com/office/officeart/2005/8/layout/venn2"/>
    <dgm:cxn modelId="{9EA6E62E-E196-4A9E-B134-40DD1F2DC914}" type="presParOf" srcId="{FFBF53F1-98FF-4BAF-851E-271E0C94AE99}" destId="{74B6C442-332C-453B-92E0-083D2D2E3770}" srcOrd="5" destOrd="0" presId="urn:microsoft.com/office/officeart/2005/8/layout/venn2"/>
    <dgm:cxn modelId="{5F4449D5-00E1-4D6A-A4E7-A5772350DC68}" type="presParOf" srcId="{74B6C442-332C-453B-92E0-083D2D2E3770}" destId="{A802A02C-94E4-41AF-A907-353C8DD482C0}" srcOrd="0" destOrd="0" presId="urn:microsoft.com/office/officeart/2005/8/layout/venn2"/>
    <dgm:cxn modelId="{EB16BBDA-0719-424F-ABE1-3C11487D9DE2}" type="presParOf" srcId="{74B6C442-332C-453B-92E0-083D2D2E3770}" destId="{E6DF078F-50EF-42AB-ADAB-70DED48BDC18}" srcOrd="1" destOrd="0" presId="urn:microsoft.com/office/officeart/2005/8/layout/venn2"/>
    <dgm:cxn modelId="{BC3F3011-6FD8-4B21-BC73-34E10C933DBF}" type="presParOf" srcId="{FFBF53F1-98FF-4BAF-851E-271E0C94AE99}" destId="{A7139629-1632-459F-A936-66B3935E50AD}" srcOrd="6" destOrd="0" presId="urn:microsoft.com/office/officeart/2005/8/layout/venn2"/>
    <dgm:cxn modelId="{B6699DCC-1729-40AA-A803-14BEC2D282CF}" type="presParOf" srcId="{A7139629-1632-459F-A936-66B3935E50AD}" destId="{25468946-8DB9-4AC9-8AA3-2394E0340C10}" srcOrd="0" destOrd="0" presId="urn:microsoft.com/office/officeart/2005/8/layout/venn2"/>
    <dgm:cxn modelId="{ABF6852A-70A4-41C7-800E-4C58B9CFC922}" type="presParOf" srcId="{A7139629-1632-459F-A936-66B3935E50AD}" destId="{A36B1FB7-D538-454F-AD07-B7E400D566E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FC387-19F4-4F64-9BF3-BD9B3BB5D2A6}">
      <dsp:nvSpPr>
        <dsp:cNvPr id="0" name=""/>
        <dsp:cNvSpPr/>
      </dsp:nvSpPr>
      <dsp:spPr>
        <a:xfrm>
          <a:off x="47296" y="0"/>
          <a:ext cx="5659821" cy="5659821"/>
        </a:xfrm>
        <a:prstGeom prst="ellipse">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t>univers</a:t>
          </a:r>
          <a:endParaRPr lang="fr-FR" sz="1800" kern="1200" dirty="0"/>
        </a:p>
      </dsp:txBody>
      <dsp:txXfrm>
        <a:off x="1815990" y="282991"/>
        <a:ext cx="2122432" cy="565982"/>
      </dsp:txXfrm>
    </dsp:sp>
    <dsp:sp modelId="{400EB48F-EC8F-4247-9CF3-7CC52EC64E61}">
      <dsp:nvSpPr>
        <dsp:cNvPr id="0" name=""/>
        <dsp:cNvSpPr/>
      </dsp:nvSpPr>
      <dsp:spPr>
        <a:xfrm>
          <a:off x="471783" y="848973"/>
          <a:ext cx="4810847" cy="4810847"/>
        </a:xfrm>
        <a:prstGeom prst="ellips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t>monde</a:t>
          </a:r>
          <a:endParaRPr lang="fr-FR" sz="2000" kern="1200" dirty="0"/>
        </a:p>
      </dsp:txBody>
      <dsp:txXfrm>
        <a:off x="1839867" y="1125596"/>
        <a:ext cx="2074678" cy="553247"/>
      </dsp:txXfrm>
    </dsp:sp>
    <dsp:sp modelId="{3B482942-E067-4631-8D26-E424F64BFA58}">
      <dsp:nvSpPr>
        <dsp:cNvPr id="0" name=""/>
        <dsp:cNvSpPr/>
      </dsp:nvSpPr>
      <dsp:spPr>
        <a:xfrm>
          <a:off x="896269" y="1697946"/>
          <a:ext cx="3961874" cy="3961874"/>
        </a:xfrm>
        <a:prstGeom prst="ellipse">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t>continent</a:t>
          </a:r>
          <a:endParaRPr lang="fr-FR" sz="2000" kern="1200" dirty="0"/>
        </a:p>
      </dsp:txBody>
      <dsp:txXfrm>
        <a:off x="1852071" y="1971315"/>
        <a:ext cx="2050270" cy="546738"/>
      </dsp:txXfrm>
    </dsp:sp>
    <dsp:sp modelId="{62CA7603-5B3D-4EF6-94F1-956BFF214810}">
      <dsp:nvSpPr>
        <dsp:cNvPr id="0" name=""/>
        <dsp:cNvSpPr/>
      </dsp:nvSpPr>
      <dsp:spPr>
        <a:xfrm>
          <a:off x="1320756" y="2546919"/>
          <a:ext cx="3112901" cy="3112901"/>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solidFill>
                <a:srgbClr val="002060"/>
              </a:solidFill>
            </a:rPr>
            <a:t>nation</a:t>
          </a:r>
          <a:endParaRPr lang="fr-FR" sz="2800" kern="1200" dirty="0">
            <a:solidFill>
              <a:srgbClr val="002060"/>
            </a:solidFill>
          </a:endParaRPr>
        </a:p>
      </dsp:txBody>
      <dsp:txXfrm>
        <a:off x="2036723" y="2827080"/>
        <a:ext cx="1680966" cy="560322"/>
      </dsp:txXfrm>
    </dsp:sp>
    <dsp:sp modelId="{BCA65942-B05A-4A12-A8A3-91659371BCD5}">
      <dsp:nvSpPr>
        <dsp:cNvPr id="0" name=""/>
        <dsp:cNvSpPr/>
      </dsp:nvSpPr>
      <dsp:spPr>
        <a:xfrm>
          <a:off x="1745242" y="3395892"/>
          <a:ext cx="2263928" cy="2263928"/>
        </a:xfrm>
        <a:prstGeom prst="ellipse">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t>société</a:t>
          </a:r>
          <a:endParaRPr lang="fr-FR" sz="2000" kern="1200" dirty="0"/>
        </a:p>
      </dsp:txBody>
      <dsp:txXfrm>
        <a:off x="2141430" y="3678883"/>
        <a:ext cx="1471553" cy="565982"/>
      </dsp:txXfrm>
    </dsp:sp>
    <dsp:sp modelId="{A802A02C-94E4-41AF-A907-353C8DD482C0}">
      <dsp:nvSpPr>
        <dsp:cNvPr id="0" name=""/>
        <dsp:cNvSpPr/>
      </dsp:nvSpPr>
      <dsp:spPr>
        <a:xfrm>
          <a:off x="2169729" y="4244865"/>
          <a:ext cx="1414955" cy="1414955"/>
        </a:xfrm>
        <a:prstGeom prst="ellipse">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t>Famille</a:t>
          </a:r>
          <a:endParaRPr lang="fr-FR" sz="1600" kern="1200" dirty="0"/>
        </a:p>
      </dsp:txBody>
      <dsp:txXfrm>
        <a:off x="2396122" y="4456401"/>
        <a:ext cx="962169" cy="341004"/>
      </dsp:txXfrm>
    </dsp:sp>
    <dsp:sp modelId="{25468946-8DB9-4AC9-8AA3-2394E0340C10}">
      <dsp:nvSpPr>
        <dsp:cNvPr id="0" name=""/>
        <dsp:cNvSpPr/>
      </dsp:nvSpPr>
      <dsp:spPr>
        <a:xfrm>
          <a:off x="2452720" y="4810847"/>
          <a:ext cx="848973" cy="84897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kern="1200" dirty="0" smtClean="0"/>
            <a:t>Moi</a:t>
          </a:r>
          <a:endParaRPr lang="fr-FR" sz="1500" kern="1200" dirty="0"/>
        </a:p>
      </dsp:txBody>
      <dsp:txXfrm>
        <a:off x="2577049" y="5023091"/>
        <a:ext cx="600314" cy="42448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7706A-FD4E-4747-9675-CD44D9F3547B}" type="datetimeFigureOut">
              <a:rPr lang="fr-FR" smtClean="0"/>
              <a:t>26/03/2016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988E-FC19-4D04-B538-C9B1A54B696E}" type="slidenum">
              <a:rPr lang="fr-FR" smtClean="0"/>
              <a:t>‹N°›</a:t>
            </a:fld>
            <a:endParaRPr lang="fr-FR"/>
          </a:p>
        </p:txBody>
      </p:sp>
    </p:spTree>
    <p:extLst>
      <p:ext uri="{BB962C8B-B14F-4D97-AF65-F5344CB8AC3E}">
        <p14:creationId xmlns:p14="http://schemas.microsoft.com/office/powerpoint/2010/main" val="262002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06605D-6A02-4796-B9D3-A493142B924A}" type="slidenum">
              <a:rPr lang="fr-FR" smtClean="0"/>
              <a:t>20</a:t>
            </a:fld>
            <a:endParaRPr lang="fr-FR"/>
          </a:p>
        </p:txBody>
      </p:sp>
    </p:spTree>
    <p:extLst>
      <p:ext uri="{BB962C8B-B14F-4D97-AF65-F5344CB8AC3E}">
        <p14:creationId xmlns:p14="http://schemas.microsoft.com/office/powerpoint/2010/main" val="89784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6AB01F-B8EA-40AE-AD74-7F8F0A684319}" type="slidenum">
              <a:rPr lang="fr-FR" smtClean="0"/>
              <a:t>38</a:t>
            </a:fld>
            <a:endParaRPr lang="fr-FR"/>
          </a:p>
        </p:txBody>
      </p:sp>
    </p:spTree>
    <p:extLst>
      <p:ext uri="{BB962C8B-B14F-4D97-AF65-F5344CB8AC3E}">
        <p14:creationId xmlns:p14="http://schemas.microsoft.com/office/powerpoint/2010/main" val="215895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699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436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661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291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5257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3/26/2016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8346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3/26/2016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668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677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9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335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309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61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28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7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92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498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3650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8000197" y="0"/>
            <a:ext cx="1603387" cy="1143000"/>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3/26/2016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6630912"/>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mmons.wikimedia.org/wiki/File:Laos_Champasak.svg?uselang=fr"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commons.wikimedia.org/wiki/File:Map_of_Champasak_Province,_Laos.jpg?uselang=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asia-pictures.net/laos/images/Laos/south_laos/imagepages/418%20%20Pakse%20Wat%20Kuang-si-cr-BB.html"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1.wdp"/><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laosmonamour.files.wordpress.com/2014/12/dsc00770.jpg"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87900" y="1194099"/>
            <a:ext cx="7404100" cy="1069938"/>
          </a:xfrm>
        </p:spPr>
        <p:txBody>
          <a:bodyPr>
            <a:noAutofit/>
          </a:bodyPr>
          <a:lstStyle/>
          <a:p>
            <a:pPr algn="ctr"/>
            <a:r>
              <a:rPr lang="fr-FR" sz="6000" b="1" dirty="0" smtClean="0">
                <a:effectLst>
                  <a:outerShdw blurRad="38100" dist="38100" dir="2700000" algn="tl">
                    <a:srgbClr val="000000">
                      <a:alpha val="43137"/>
                    </a:srgbClr>
                  </a:outerShdw>
                </a:effectLst>
                <a:latin typeface="Garamond" panose="02020404030301010803" pitchFamily="18" charset="0"/>
              </a:rPr>
              <a:t>Mon Meilleur Rôle</a:t>
            </a:r>
            <a:endParaRPr lang="fr-FR" sz="6000" b="1" dirty="0">
              <a:effectLst>
                <a:outerShdw blurRad="38100" dist="38100" dir="2700000" algn="tl">
                  <a:srgbClr val="000000">
                    <a:alpha val="43137"/>
                  </a:srgbClr>
                </a:outerShdw>
              </a:effectLst>
              <a:latin typeface="Garamond" panose="02020404030301010803" pitchFamily="18" charset="0"/>
            </a:endParaRP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036" y="190500"/>
            <a:ext cx="4614864" cy="6527800"/>
          </a:xfrm>
          <a:prstGeom prst="rect">
            <a:avLst/>
          </a:prstGeom>
        </p:spPr>
      </p:pic>
      <p:sp>
        <p:nvSpPr>
          <p:cNvPr id="7" name="Rectangle 6"/>
          <p:cNvSpPr/>
          <p:nvPr/>
        </p:nvSpPr>
        <p:spPr>
          <a:xfrm>
            <a:off x="5163669" y="2434707"/>
            <a:ext cx="6691257" cy="3416320"/>
          </a:xfrm>
          <a:prstGeom prst="rect">
            <a:avLst/>
          </a:prstGeom>
        </p:spPr>
        <p:txBody>
          <a:bodyPr wrap="square">
            <a:spAutoFit/>
          </a:bodyPr>
          <a:lstStyle/>
          <a:p>
            <a:r>
              <a:rPr lang="fr-FR" sz="2400" dirty="0" smtClean="0">
                <a:latin typeface="Garamond" panose="02020404030301010803" pitchFamily="18" charset="0"/>
                <a:ea typeface="Calibri" panose="020F0502020204030204" pitchFamily="34" charset="0"/>
                <a:cs typeface="Times New Roman" panose="02020603050405020304" pitchFamily="18" charset="0"/>
              </a:rPr>
              <a:t>Parole Donnée N° 242 – mercredi 24 février 2016</a:t>
            </a:r>
          </a:p>
          <a:p>
            <a:r>
              <a:rPr lang="fr-FR" sz="2400" dirty="0" smtClean="0">
                <a:latin typeface="Garamond" panose="02020404030301010803" pitchFamily="18" charset="0"/>
                <a:ea typeface="Calibri" panose="020F0502020204030204" pitchFamily="34" charset="0"/>
                <a:cs typeface="Times New Roman" panose="02020603050405020304" pitchFamily="18" charset="0"/>
              </a:rPr>
              <a:t>Quand </a:t>
            </a:r>
            <a:r>
              <a:rPr lang="fr-FR" sz="2400" dirty="0">
                <a:latin typeface="Garamond" panose="02020404030301010803" pitchFamily="18" charset="0"/>
                <a:ea typeface="Calibri" panose="020F0502020204030204" pitchFamily="34" charset="0"/>
                <a:cs typeface="Times New Roman" panose="02020603050405020304" pitchFamily="18" charset="0"/>
              </a:rPr>
              <a:t>nous faisons le bilan de de notre existence, pour quel rôle aimons-nous être le plus apprécié ? Si l’on met de côté tous les rôles que certaines influences ou circonstances nous font jouer, quel serait le « meilleur rôle » que nous aimerions avoir ? Indépendamment de la fonction, de la position, du statut, quelle image d’être humain voulons-nous donner aux </a:t>
            </a:r>
            <a:r>
              <a:rPr lang="fr-FR" sz="2400" dirty="0" smtClean="0">
                <a:latin typeface="Garamond" panose="02020404030301010803" pitchFamily="18" charset="0"/>
                <a:ea typeface="Calibri" panose="020F0502020204030204" pitchFamily="34" charset="0"/>
                <a:cs typeface="Times New Roman" panose="02020603050405020304" pitchFamily="18" charset="0"/>
              </a:rPr>
              <a:t>autres ?</a:t>
            </a:r>
            <a:endParaRPr lang="fr-FR" sz="2400" dirty="0"/>
          </a:p>
        </p:txBody>
      </p:sp>
    </p:spTree>
    <p:extLst>
      <p:ext uri="{BB962C8B-B14F-4D97-AF65-F5344CB8AC3E}">
        <p14:creationId xmlns:p14="http://schemas.microsoft.com/office/powerpoint/2010/main" val="230132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pitchFamily="18" charset="0"/>
              </a:rPr>
              <a:t>Table 3 – Résolutions – Vision 2020</a:t>
            </a:r>
            <a:endParaRPr lang="fr-FR" dirty="0">
              <a:latin typeface="Garamond" pitchFamily="18" charset="0"/>
            </a:endParaRPr>
          </a:p>
        </p:txBody>
      </p:sp>
      <p:sp>
        <p:nvSpPr>
          <p:cNvPr id="3" name="Espace réservé du contenu 2"/>
          <p:cNvSpPr>
            <a:spLocks noGrp="1"/>
          </p:cNvSpPr>
          <p:nvPr>
            <p:ph idx="1"/>
          </p:nvPr>
        </p:nvSpPr>
        <p:spPr>
          <a:xfrm>
            <a:off x="441434" y="2100215"/>
            <a:ext cx="10704787" cy="4195481"/>
          </a:xfrm>
        </p:spPr>
        <p:txBody>
          <a:bodyPr>
            <a:normAutofit/>
          </a:bodyPr>
          <a:lstStyle/>
          <a:p>
            <a:r>
              <a:rPr lang="fr-FR" sz="2800" dirty="0" smtClean="0">
                <a:latin typeface="Garamond" pitchFamily="18" charset="0"/>
              </a:rPr>
              <a:t>Les meilleurs rôles du nouvel Espace « Culture et Paix » (Paris XIIIe, près du Parc Montsouris, environ 180 m2</a:t>
            </a:r>
          </a:p>
          <a:p>
            <a:r>
              <a:rPr lang="fr-FR" sz="2800" dirty="0" smtClean="0">
                <a:latin typeface="Garamond" pitchFamily="18" charset="0"/>
              </a:rPr>
              <a:t>Ouverture prévue en mai ou juin</a:t>
            </a:r>
          </a:p>
          <a:p>
            <a:r>
              <a:rPr lang="fr-FR" sz="2800" dirty="0" smtClean="0">
                <a:latin typeface="Garamond" pitchFamily="18" charset="0"/>
              </a:rPr>
              <a:t>Quels programmes d’excellence y promouvoir ? Pour quels buts ? Avec quelle équipe, quels partenaires et quels outils ?</a:t>
            </a:r>
            <a:endParaRPr lang="fr-FR" sz="2800" dirty="0">
              <a:latin typeface="Garamond" pitchFamily="18" charset="0"/>
            </a:endParaRPr>
          </a:p>
        </p:txBody>
      </p:sp>
    </p:spTree>
    <p:extLst>
      <p:ext uri="{BB962C8B-B14F-4D97-AF65-F5344CB8AC3E}">
        <p14:creationId xmlns:p14="http://schemas.microsoft.com/office/powerpoint/2010/main" val="150396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2</a:t>
            </a:r>
            <a:endParaRPr lang="fr-FR" dirty="0"/>
          </a:p>
        </p:txBody>
      </p:sp>
      <p:sp>
        <p:nvSpPr>
          <p:cNvPr id="3" name="Espace réservé du contenu 2"/>
          <p:cNvSpPr>
            <a:spLocks noGrp="1"/>
          </p:cNvSpPr>
          <p:nvPr>
            <p:ph idx="1"/>
          </p:nvPr>
        </p:nvSpPr>
        <p:spPr>
          <a:xfrm>
            <a:off x="365375" y="1507487"/>
            <a:ext cx="8946541" cy="4195481"/>
          </a:xfrm>
        </p:spPr>
        <p:txBody>
          <a:bodyPr/>
          <a:lstStyle/>
          <a:p>
            <a:r>
              <a:rPr lang="fr-FR" dirty="0" smtClean="0"/>
              <a:t>Grand cœur :faire plaisir encourager aider. Alain  : repris des études de psychologie =&gt; pédagogie, un peu plus intellectuel, transmettre aux autres. Donner, c’est recevoir. Dans les arts martiaux, on peut développer un grand </a:t>
            </a:r>
            <a:r>
              <a:rPr lang="fr-FR" dirty="0" err="1" smtClean="0"/>
              <a:t>coeyur</a:t>
            </a:r>
            <a:endParaRPr lang="fr-FR" dirty="0" smtClean="0"/>
          </a:p>
          <a:p>
            <a:r>
              <a:rPr lang="fr-FR" dirty="0" smtClean="0"/>
              <a:t>Rôle de consolateur, être là pour les personnes</a:t>
            </a:r>
          </a:p>
          <a:p>
            <a:endParaRPr lang="fr-FR" dirty="0"/>
          </a:p>
          <a:p>
            <a:endParaRPr lang="fr-FR" dirty="0" smtClean="0"/>
          </a:p>
          <a:p>
            <a:r>
              <a:rPr lang="fr-FR" dirty="0" smtClean="0"/>
              <a:t>A développer : rôle de chef et de gagnant. Pas assez compétitifs. Pas s’imposer </a:t>
            </a:r>
            <a:endParaRPr lang="fr-FR" dirty="0"/>
          </a:p>
        </p:txBody>
      </p:sp>
    </p:spTree>
    <p:extLst>
      <p:ext uri="{BB962C8B-B14F-4D97-AF65-F5344CB8AC3E}">
        <p14:creationId xmlns:p14="http://schemas.microsoft.com/office/powerpoint/2010/main" val="118306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Deuxième partie</a:t>
            </a:r>
            <a:endParaRPr lang="fr-FR" dirty="0"/>
          </a:p>
        </p:txBody>
      </p:sp>
      <p:sp>
        <p:nvSpPr>
          <p:cNvPr id="3" name="Espace réservé du contenu 2"/>
          <p:cNvSpPr>
            <a:spLocks noGrp="1"/>
          </p:cNvSpPr>
          <p:nvPr>
            <p:ph idx="1"/>
          </p:nvPr>
        </p:nvSpPr>
        <p:spPr/>
        <p:txBody>
          <a:bodyPr/>
          <a:lstStyle/>
          <a:p>
            <a:r>
              <a:rPr lang="fr-FR" dirty="0" smtClean="0"/>
              <a:t>Exposé de Laurent Ladouce, directeur de l’Espace Culture et Paix</a:t>
            </a:r>
            <a:endParaRPr lang="fr-FR" dirty="0"/>
          </a:p>
        </p:txBody>
      </p:sp>
    </p:spTree>
    <p:extLst>
      <p:ext uri="{BB962C8B-B14F-4D97-AF65-F5344CB8AC3E}">
        <p14:creationId xmlns:p14="http://schemas.microsoft.com/office/powerpoint/2010/main" val="2268801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925" y="315311"/>
            <a:ext cx="9404723" cy="851338"/>
          </a:xfrm>
        </p:spPr>
        <p:txBody>
          <a:bodyPr/>
          <a:lstStyle/>
          <a:p>
            <a:r>
              <a:rPr lang="fr-FR" sz="3200" dirty="0" smtClean="0"/>
              <a:t>1. Appel, vocation, quête de l’origine</a:t>
            </a:r>
            <a:endParaRPr lang="fr-FR" sz="3200" dirty="0"/>
          </a:p>
        </p:txBody>
      </p:sp>
      <p:sp>
        <p:nvSpPr>
          <p:cNvPr id="3" name="Espace réservé du contenu 2"/>
          <p:cNvSpPr>
            <a:spLocks noGrp="1"/>
          </p:cNvSpPr>
          <p:nvPr>
            <p:ph idx="1"/>
          </p:nvPr>
        </p:nvSpPr>
        <p:spPr>
          <a:xfrm>
            <a:off x="537238" y="1166649"/>
            <a:ext cx="10500109" cy="5214985"/>
          </a:xfrm>
        </p:spPr>
        <p:txBody>
          <a:bodyPr>
            <a:noAutofit/>
          </a:bodyPr>
          <a:lstStyle/>
          <a:p>
            <a:r>
              <a:rPr lang="fr-FR" sz="2400" dirty="0" smtClean="0">
                <a:latin typeface="Garamond" pitchFamily="18" charset="0"/>
              </a:rPr>
              <a:t>Hérédité, lignage, ancêtres (Winston Churchill)</a:t>
            </a:r>
          </a:p>
          <a:p>
            <a:r>
              <a:rPr lang="fr-FR" sz="2400" dirty="0" smtClean="0">
                <a:latin typeface="Garamond" pitchFamily="18" charset="0"/>
              </a:rPr>
              <a:t>« Toute ma vie, je me suis fait une certaine idée de la France » (De Gaulle)</a:t>
            </a:r>
          </a:p>
          <a:p>
            <a:r>
              <a:rPr lang="fr-FR" sz="2400" dirty="0" smtClean="0">
                <a:latin typeface="Garamond" pitchFamily="18" charset="0"/>
              </a:rPr>
              <a:t>Aux Etats-Unis, nostalgie des Pères Pèlerins, quête d’une terre promise et sentiment d’une « destinée manifeste »</a:t>
            </a:r>
          </a:p>
          <a:p>
            <a:r>
              <a:rPr lang="fr-FR" sz="2400" dirty="0" smtClean="0">
                <a:latin typeface="Garamond" pitchFamily="18" charset="0"/>
              </a:rPr>
              <a:t>Nostalgie d’Athènes et de Jérusalem, de l’Egypte, chez beaucoup d’Européens</a:t>
            </a:r>
          </a:p>
          <a:p>
            <a:r>
              <a:rPr lang="fr-FR" sz="2400" dirty="0">
                <a:latin typeface="Garamond" pitchFamily="18" charset="0"/>
              </a:rPr>
              <a:t>Nostalgie de l’Eden, de l’Âge d’Or, du Paradis (</a:t>
            </a:r>
            <a:r>
              <a:rPr lang="fr-FR" sz="2400" dirty="0" err="1">
                <a:latin typeface="Garamond" pitchFamily="18" charset="0"/>
              </a:rPr>
              <a:t>Rosebud</a:t>
            </a:r>
            <a:r>
              <a:rPr lang="fr-FR" sz="2400" dirty="0">
                <a:latin typeface="Garamond" pitchFamily="18" charset="0"/>
              </a:rPr>
              <a:t>, dans Citizen Kane</a:t>
            </a:r>
            <a:r>
              <a:rPr lang="fr-FR" sz="2400" dirty="0" smtClean="0">
                <a:latin typeface="Garamond" pitchFamily="18" charset="0"/>
              </a:rPr>
              <a:t>), voir les </a:t>
            </a:r>
            <a:r>
              <a:rPr lang="fr-FR" sz="2400" dirty="0">
                <a:latin typeface="Garamond" pitchFamily="18" charset="0"/>
              </a:rPr>
              <a:t>films M</a:t>
            </a:r>
            <a:r>
              <a:rPr lang="fr-FR" sz="2400" dirty="0" smtClean="0">
                <a:latin typeface="Garamond" pitchFamily="18" charset="0"/>
              </a:rPr>
              <a:t>ission</a:t>
            </a:r>
            <a:r>
              <a:rPr lang="fr-FR" sz="2400" dirty="0">
                <a:latin typeface="Garamond" pitchFamily="18" charset="0"/>
              </a:rPr>
              <a:t> </a:t>
            </a:r>
            <a:r>
              <a:rPr lang="fr-FR" sz="2400" dirty="0" smtClean="0">
                <a:latin typeface="Garamond" pitchFamily="18" charset="0"/>
              </a:rPr>
              <a:t>(Roland </a:t>
            </a:r>
            <a:r>
              <a:rPr lang="fr-FR" sz="2400" dirty="0" err="1" smtClean="0">
                <a:latin typeface="Garamond" pitchFamily="18" charset="0"/>
              </a:rPr>
              <a:t>Joffé</a:t>
            </a:r>
            <a:r>
              <a:rPr lang="fr-FR" sz="2400" dirty="0" smtClean="0">
                <a:latin typeface="Garamond" pitchFamily="18" charset="0"/>
              </a:rPr>
              <a:t>), </a:t>
            </a:r>
            <a:r>
              <a:rPr lang="fr-FR" sz="2400" dirty="0" err="1" smtClean="0">
                <a:latin typeface="Garamond" pitchFamily="18" charset="0"/>
              </a:rPr>
              <a:t>Kingdom</a:t>
            </a:r>
            <a:r>
              <a:rPr lang="fr-FR" sz="2400" dirty="0" smtClean="0">
                <a:latin typeface="Garamond" pitchFamily="18" charset="0"/>
              </a:rPr>
              <a:t> </a:t>
            </a:r>
            <a:r>
              <a:rPr lang="fr-FR" sz="2400" dirty="0">
                <a:latin typeface="Garamond" pitchFamily="18" charset="0"/>
              </a:rPr>
              <a:t>of </a:t>
            </a:r>
            <a:r>
              <a:rPr lang="fr-FR" sz="2400" dirty="0" smtClean="0">
                <a:latin typeface="Garamond" pitchFamily="18" charset="0"/>
              </a:rPr>
              <a:t>Heaven</a:t>
            </a:r>
            <a:r>
              <a:rPr lang="fr-FR" sz="2400" dirty="0">
                <a:latin typeface="Garamond" pitchFamily="18" charset="0"/>
              </a:rPr>
              <a:t> </a:t>
            </a:r>
            <a:r>
              <a:rPr lang="fr-FR" sz="2400" dirty="0" smtClean="0">
                <a:latin typeface="Garamond" pitchFamily="18" charset="0"/>
              </a:rPr>
              <a:t>(Ridley Scott), </a:t>
            </a:r>
            <a:r>
              <a:rPr lang="fr-FR" sz="2400" dirty="0">
                <a:latin typeface="Garamond" pitchFamily="18" charset="0"/>
              </a:rPr>
              <a:t>quête d’une vraie patrie</a:t>
            </a:r>
          </a:p>
          <a:p>
            <a:r>
              <a:rPr lang="fr-FR" sz="2400" dirty="0" smtClean="0">
                <a:latin typeface="Garamond" pitchFamily="18" charset="0"/>
              </a:rPr>
              <a:t>Généalogie de Jésus (d’Abraham à Jésus dans Mathieu, de Jésus à Adam dans Luc, généalogie surnaturelle chez Jean) et sa quête du Royaume</a:t>
            </a:r>
          </a:p>
          <a:p>
            <a:r>
              <a:rPr lang="fr-FR" sz="2400" dirty="0" smtClean="0">
                <a:latin typeface="Garamond" pitchFamily="18" charset="0"/>
              </a:rPr>
              <a:t>« Chaque point du monde en est le centre ». Tout endroit peut devenir le centre du cosmos, une terre sainte, si on y vit l’amour vrai.</a:t>
            </a:r>
          </a:p>
        </p:txBody>
      </p:sp>
    </p:spTree>
    <p:extLst>
      <p:ext uri="{BB962C8B-B14F-4D97-AF65-F5344CB8AC3E}">
        <p14:creationId xmlns:p14="http://schemas.microsoft.com/office/powerpoint/2010/main" val="2668127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iHWPVNiPBjA/Un6vZvfzh2I/AAAAAAAAIBw/THRKhwA4CGo/s400/rosepoppy.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4326" y="172570"/>
            <a:ext cx="6188810" cy="2176310"/>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a:xfrm>
            <a:off x="1" y="2780928"/>
            <a:ext cx="11839902"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600" dirty="0" smtClean="0"/>
              <a:t>I </a:t>
            </a:r>
            <a:r>
              <a:rPr lang="fr-FR" sz="6600" dirty="0" err="1" smtClean="0"/>
              <a:t>Vow</a:t>
            </a:r>
            <a:r>
              <a:rPr lang="fr-FR" sz="6600" dirty="0" smtClean="0"/>
              <a:t> to </a:t>
            </a:r>
            <a:r>
              <a:rPr lang="fr-FR" sz="6600" dirty="0" err="1" smtClean="0"/>
              <a:t>Thee</a:t>
            </a:r>
            <a:r>
              <a:rPr lang="fr-FR" sz="6600" dirty="0" smtClean="0"/>
              <a:t> </a:t>
            </a:r>
            <a:r>
              <a:rPr lang="fr-FR" sz="6600" dirty="0" err="1" smtClean="0"/>
              <a:t>My</a:t>
            </a:r>
            <a:r>
              <a:rPr lang="fr-FR" sz="6600" dirty="0" smtClean="0"/>
              <a:t> Country</a:t>
            </a:r>
            <a:endParaRPr lang="fr-FR" sz="6600" dirty="0"/>
          </a:p>
        </p:txBody>
      </p:sp>
      <p:sp>
        <p:nvSpPr>
          <p:cNvPr id="6" name="Sous-titre 2"/>
          <p:cNvSpPr txBox="1">
            <a:spLocks/>
          </p:cNvSpPr>
          <p:nvPr/>
        </p:nvSpPr>
        <p:spPr>
          <a:xfrm>
            <a:off x="1871531" y="4725144"/>
            <a:ext cx="8534400" cy="71694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i="1" dirty="0" smtClean="0">
                <a:latin typeface="+mj-lt"/>
              </a:rPr>
              <a:t>Cecil </a:t>
            </a:r>
            <a:r>
              <a:rPr lang="fr-FR" i="1" dirty="0" err="1" smtClean="0">
                <a:latin typeface="+mj-lt"/>
              </a:rPr>
              <a:t>Spring</a:t>
            </a:r>
            <a:r>
              <a:rPr lang="fr-FR" i="1" dirty="0" smtClean="0">
                <a:latin typeface="+mj-lt"/>
              </a:rPr>
              <a:t> </a:t>
            </a:r>
            <a:r>
              <a:rPr lang="fr-FR" i="1" dirty="0" err="1" smtClean="0">
                <a:latin typeface="+mj-lt"/>
              </a:rPr>
              <a:t>Rice</a:t>
            </a:r>
            <a:r>
              <a:rPr lang="fr-FR" i="1" dirty="0" smtClean="0">
                <a:latin typeface="+mj-lt"/>
              </a:rPr>
              <a:t> – Gustav Holst</a:t>
            </a:r>
            <a:endParaRPr lang="fr-FR" i="1" dirty="0">
              <a:latin typeface="+mj-lt"/>
            </a:endParaRPr>
          </a:p>
        </p:txBody>
      </p:sp>
    </p:spTree>
    <p:extLst>
      <p:ext uri="{BB962C8B-B14F-4D97-AF65-F5344CB8AC3E}">
        <p14:creationId xmlns:p14="http://schemas.microsoft.com/office/powerpoint/2010/main" val="1029357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856" y="0"/>
            <a:ext cx="12720736" cy="2308324"/>
          </a:xfrm>
          <a:prstGeom prst="rect">
            <a:avLst/>
          </a:prstGeom>
        </p:spPr>
        <p:txBody>
          <a:bodyPr wrap="square">
            <a:spAutoFit/>
          </a:bodyPr>
          <a:lstStyle/>
          <a:p>
            <a:pPr lvl="1" indent="-457200" algn="ctr" eaLnBrk="0" fontAlgn="base" hangingPunct="0">
              <a:spcBef>
                <a:spcPct val="0"/>
              </a:spcBef>
              <a:spcAft>
                <a:spcPct val="0"/>
              </a:spcAft>
            </a:pPr>
            <a:r>
              <a:rPr kumimoji="0" lang="fr-FR" sz="2400" b="0" i="0" u="none" strike="noStrike" cap="none" normalizeH="0" baseline="0" dirty="0" smtClean="0">
                <a:ln>
                  <a:noFill/>
                </a:ln>
                <a:effectLst/>
                <a:latin typeface="+mj-lt"/>
                <a:cs typeface="Arial" charset="0"/>
              </a:rPr>
              <a:t>I </a:t>
            </a:r>
            <a:r>
              <a:rPr kumimoji="0" lang="fr-FR" sz="2400" b="0" i="0" u="none" strike="noStrike" cap="none" normalizeH="0" baseline="0" dirty="0" err="1" smtClean="0">
                <a:ln>
                  <a:noFill/>
                </a:ln>
                <a:effectLst/>
                <a:latin typeface="+mj-lt"/>
                <a:cs typeface="Arial" charset="0"/>
              </a:rPr>
              <a:t>heard</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my</a:t>
            </a:r>
            <a:r>
              <a:rPr kumimoji="0" lang="fr-FR" sz="2400" b="0" i="0" u="none" strike="noStrike" cap="none" normalizeH="0" baseline="0" dirty="0" smtClean="0">
                <a:ln>
                  <a:noFill/>
                </a:ln>
                <a:effectLst/>
                <a:latin typeface="+mj-lt"/>
                <a:cs typeface="Arial" charset="0"/>
              </a:rPr>
              <a:t> country </a:t>
            </a:r>
            <a:r>
              <a:rPr kumimoji="0" lang="fr-FR" sz="2400" b="0" i="0" u="none" strike="noStrike" cap="none" normalizeH="0" baseline="0" dirty="0" err="1" smtClean="0">
                <a:ln>
                  <a:noFill/>
                </a:ln>
                <a:effectLst/>
                <a:latin typeface="+mj-lt"/>
                <a:cs typeface="Arial" charset="0"/>
              </a:rPr>
              <a:t>calling</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away</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across</a:t>
            </a:r>
            <a:r>
              <a:rPr kumimoji="0" lang="fr-FR" sz="2400" b="0" i="0" u="none" strike="noStrike" cap="none" normalizeH="0" baseline="0" dirty="0" smtClean="0">
                <a:ln>
                  <a:noFill/>
                </a:ln>
                <a:effectLst/>
                <a:latin typeface="+mj-lt"/>
                <a:cs typeface="Arial" charset="0"/>
              </a:rPr>
              <a:t> the </a:t>
            </a:r>
            <a:r>
              <a:rPr kumimoji="0" lang="fr-FR" sz="2400" b="0" i="0" u="none" strike="noStrike" cap="none" normalizeH="0" baseline="0" dirty="0" err="1" smtClean="0">
                <a:ln>
                  <a:noFill/>
                </a:ln>
                <a:effectLst/>
                <a:latin typeface="+mj-lt"/>
                <a:cs typeface="Arial" charset="0"/>
              </a:rPr>
              <a:t>sea</a:t>
            </a:r>
            <a:r>
              <a:rPr kumimoji="0" lang="fr-FR" sz="2400" b="0" i="0" u="none" strike="noStrike" cap="none" normalizeH="0" baseline="0" dirty="0" smtClean="0">
                <a:ln>
                  <a:noFill/>
                </a:ln>
                <a:effectLst/>
                <a:latin typeface="+mj-lt"/>
                <a:cs typeface="Arial" charset="0"/>
              </a:rPr>
              <a:t>,</a:t>
            </a:r>
          </a:p>
          <a:p>
            <a:pPr lvl="1" indent="-457200" algn="ctr" eaLnBrk="0" fontAlgn="base" hangingPunct="0">
              <a:spcBef>
                <a:spcPct val="0"/>
              </a:spcBef>
              <a:spcAft>
                <a:spcPct val="0"/>
              </a:spcAft>
            </a:pPr>
            <a:r>
              <a:rPr kumimoji="0" lang="fr-FR" sz="2400" b="0" i="0" u="none" strike="noStrike" cap="none" normalizeH="0" baseline="0" dirty="0" err="1" smtClean="0">
                <a:ln>
                  <a:noFill/>
                </a:ln>
                <a:effectLst/>
                <a:latin typeface="+mj-lt"/>
                <a:cs typeface="Arial" charset="0"/>
              </a:rPr>
              <a:t>Across</a:t>
            </a:r>
            <a:r>
              <a:rPr kumimoji="0" lang="fr-FR" sz="2400" b="0" i="0" u="none" strike="noStrike" cap="none" normalizeH="0" baseline="0" dirty="0" smtClean="0">
                <a:ln>
                  <a:noFill/>
                </a:ln>
                <a:effectLst/>
                <a:latin typeface="+mj-lt"/>
                <a:cs typeface="Arial" charset="0"/>
              </a:rPr>
              <a:t> the </a:t>
            </a:r>
            <a:r>
              <a:rPr kumimoji="0" lang="fr-FR" sz="2400" b="0" i="0" u="none" strike="noStrike" cap="none" normalizeH="0" baseline="0" dirty="0" err="1" smtClean="0">
                <a:ln>
                  <a:noFill/>
                </a:ln>
                <a:effectLst/>
                <a:latin typeface="+mj-lt"/>
                <a:cs typeface="Arial" charset="0"/>
              </a:rPr>
              <a:t>waste</a:t>
            </a:r>
            <a:r>
              <a:rPr kumimoji="0" lang="fr-FR" sz="2400" b="0" i="0" u="none" strike="noStrike" cap="none" normalizeH="0" baseline="0" dirty="0" smtClean="0">
                <a:ln>
                  <a:noFill/>
                </a:ln>
                <a:effectLst/>
                <a:latin typeface="+mj-lt"/>
                <a:cs typeface="Arial" charset="0"/>
              </a:rPr>
              <a:t> of waters </a:t>
            </a:r>
            <a:r>
              <a:rPr kumimoji="0" lang="fr-FR" sz="2400" b="0" i="0" u="none" strike="noStrike" cap="none" normalizeH="0" baseline="0" dirty="0" err="1" smtClean="0">
                <a:ln>
                  <a:noFill/>
                </a:ln>
                <a:effectLst/>
                <a:latin typeface="+mj-lt"/>
                <a:cs typeface="Arial" charset="0"/>
              </a:rPr>
              <a:t>she</a:t>
            </a:r>
            <a:r>
              <a:rPr kumimoji="0" lang="fr-FR" sz="2400" b="0" i="0" u="none" strike="noStrike" cap="none" normalizeH="0" baseline="0" dirty="0" smtClean="0">
                <a:ln>
                  <a:noFill/>
                </a:ln>
                <a:effectLst/>
                <a:latin typeface="+mj-lt"/>
                <a:cs typeface="Arial" charset="0"/>
              </a:rPr>
              <a:t> calls and calls to me.</a:t>
            </a:r>
          </a:p>
          <a:p>
            <a:pPr lvl="1" indent="-457200" algn="ctr" eaLnBrk="0" fontAlgn="base" hangingPunct="0">
              <a:spcBef>
                <a:spcPct val="0"/>
              </a:spcBef>
              <a:spcAft>
                <a:spcPct val="0"/>
              </a:spcAft>
            </a:pPr>
            <a:r>
              <a:rPr kumimoji="0" lang="fr-FR" sz="2400" b="0" i="0" u="none" strike="noStrike" cap="none" normalizeH="0" baseline="0" dirty="0" err="1" smtClean="0">
                <a:ln>
                  <a:noFill/>
                </a:ln>
                <a:effectLst/>
                <a:latin typeface="+mj-lt"/>
                <a:cs typeface="Arial" charset="0"/>
              </a:rPr>
              <a:t>Her</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sword</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is</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girded</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at</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her</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side</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her</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helmet</a:t>
            </a:r>
            <a:r>
              <a:rPr kumimoji="0" lang="fr-FR" sz="2400" b="0" i="0" u="none" strike="noStrike" cap="none" normalizeH="0" baseline="0" dirty="0" smtClean="0">
                <a:ln>
                  <a:noFill/>
                </a:ln>
                <a:effectLst/>
                <a:latin typeface="+mj-lt"/>
                <a:cs typeface="Arial" charset="0"/>
              </a:rPr>
              <a:t> on </a:t>
            </a:r>
            <a:r>
              <a:rPr kumimoji="0" lang="fr-FR" sz="2400" b="0" i="0" u="none" strike="noStrike" cap="none" normalizeH="0" baseline="0" dirty="0" err="1" smtClean="0">
                <a:ln>
                  <a:noFill/>
                </a:ln>
                <a:effectLst/>
                <a:latin typeface="+mj-lt"/>
                <a:cs typeface="Arial" charset="0"/>
              </a:rPr>
              <a:t>her</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head</a:t>
            </a:r>
            <a:r>
              <a:rPr kumimoji="0" lang="fr-FR" sz="2400" b="0" i="0" u="none" strike="noStrike" cap="none" normalizeH="0" baseline="0" dirty="0" smtClean="0">
                <a:ln>
                  <a:noFill/>
                </a:ln>
                <a:effectLst/>
                <a:latin typeface="+mj-lt"/>
                <a:cs typeface="Arial" charset="0"/>
              </a:rPr>
              <a:t>,</a:t>
            </a:r>
          </a:p>
          <a:p>
            <a:pPr lvl="1" indent="-457200" algn="ctr" eaLnBrk="0" fontAlgn="base" hangingPunct="0">
              <a:spcBef>
                <a:spcPct val="0"/>
              </a:spcBef>
              <a:spcAft>
                <a:spcPct val="0"/>
              </a:spcAft>
            </a:pPr>
            <a:r>
              <a:rPr kumimoji="0" lang="fr-FR" sz="2400" b="0" i="0" u="none" strike="noStrike" cap="none" normalizeH="0" baseline="0" dirty="0" smtClean="0">
                <a:ln>
                  <a:noFill/>
                </a:ln>
                <a:effectLst/>
                <a:latin typeface="+mj-lt"/>
                <a:cs typeface="Arial" charset="0"/>
              </a:rPr>
              <a:t>And round </a:t>
            </a:r>
            <a:r>
              <a:rPr kumimoji="0" lang="fr-FR" sz="2400" b="0" i="0" u="none" strike="noStrike" cap="none" normalizeH="0" baseline="0" dirty="0" err="1" smtClean="0">
                <a:ln>
                  <a:noFill/>
                </a:ln>
                <a:effectLst/>
                <a:latin typeface="+mj-lt"/>
                <a:cs typeface="Arial" charset="0"/>
              </a:rPr>
              <a:t>her</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feet</a:t>
            </a:r>
            <a:r>
              <a:rPr kumimoji="0" lang="fr-FR" sz="2400" b="0" i="0" u="none" strike="noStrike" cap="none" normalizeH="0" baseline="0" dirty="0" smtClean="0">
                <a:ln>
                  <a:noFill/>
                </a:ln>
                <a:effectLst/>
                <a:latin typeface="+mj-lt"/>
                <a:cs typeface="Arial" charset="0"/>
              </a:rPr>
              <a:t> are </a:t>
            </a:r>
            <a:r>
              <a:rPr kumimoji="0" lang="fr-FR" sz="2400" b="0" i="0" u="none" strike="noStrike" cap="none" normalizeH="0" baseline="0" dirty="0" err="1" smtClean="0">
                <a:ln>
                  <a:noFill/>
                </a:ln>
                <a:effectLst/>
                <a:latin typeface="+mj-lt"/>
                <a:cs typeface="Arial" charset="0"/>
              </a:rPr>
              <a:t>lying</a:t>
            </a:r>
            <a:r>
              <a:rPr kumimoji="0" lang="fr-FR" sz="2400" b="0" i="0" u="none" strike="noStrike" cap="none" normalizeH="0" baseline="0" dirty="0" smtClean="0">
                <a:ln>
                  <a:noFill/>
                </a:ln>
                <a:effectLst/>
                <a:latin typeface="+mj-lt"/>
                <a:cs typeface="Arial" charset="0"/>
              </a:rPr>
              <a:t> the </a:t>
            </a:r>
            <a:r>
              <a:rPr kumimoji="0" lang="fr-FR" sz="2400" b="0" i="0" u="none" strike="noStrike" cap="none" normalizeH="0" baseline="0" dirty="0" err="1" smtClean="0">
                <a:ln>
                  <a:noFill/>
                </a:ln>
                <a:effectLst/>
                <a:latin typeface="+mj-lt"/>
                <a:cs typeface="Arial" charset="0"/>
              </a:rPr>
              <a:t>dying</a:t>
            </a:r>
            <a:r>
              <a:rPr kumimoji="0" lang="fr-FR" sz="2400" b="0" i="0" u="none" strike="noStrike" cap="none" normalizeH="0" baseline="0" dirty="0" smtClean="0">
                <a:ln>
                  <a:noFill/>
                </a:ln>
                <a:effectLst/>
                <a:latin typeface="+mj-lt"/>
                <a:cs typeface="Arial" charset="0"/>
              </a:rPr>
              <a:t> and the </a:t>
            </a:r>
            <a:r>
              <a:rPr kumimoji="0" lang="fr-FR" sz="2400" b="0" i="0" u="none" strike="noStrike" cap="none" normalizeH="0" baseline="0" dirty="0" err="1" smtClean="0">
                <a:ln>
                  <a:noFill/>
                </a:ln>
                <a:effectLst/>
                <a:latin typeface="+mj-lt"/>
                <a:cs typeface="Arial" charset="0"/>
              </a:rPr>
              <a:t>dead</a:t>
            </a:r>
            <a:r>
              <a:rPr kumimoji="0" lang="fr-FR" sz="2400" b="0" i="0" u="none" strike="noStrike" cap="none" normalizeH="0" baseline="0" dirty="0" smtClean="0">
                <a:ln>
                  <a:noFill/>
                </a:ln>
                <a:effectLst/>
                <a:latin typeface="+mj-lt"/>
                <a:cs typeface="Arial" charset="0"/>
              </a:rPr>
              <a:t>.</a:t>
            </a:r>
          </a:p>
          <a:p>
            <a:pPr lvl="1" indent="-457200" algn="ctr" eaLnBrk="0" fontAlgn="base" hangingPunct="0">
              <a:spcBef>
                <a:spcPct val="0"/>
              </a:spcBef>
              <a:spcAft>
                <a:spcPct val="0"/>
              </a:spcAft>
            </a:pPr>
            <a:r>
              <a:rPr kumimoji="0" lang="fr-FR" sz="2400" b="0" i="0" u="none" strike="noStrike" cap="none" normalizeH="0" baseline="0" dirty="0" smtClean="0">
                <a:ln>
                  <a:noFill/>
                </a:ln>
                <a:effectLst/>
                <a:latin typeface="+mj-lt"/>
                <a:cs typeface="Arial" charset="0"/>
              </a:rPr>
              <a:t>I </a:t>
            </a:r>
            <a:r>
              <a:rPr kumimoji="0" lang="fr-FR" sz="2400" b="0" i="0" u="none" strike="noStrike" cap="none" normalizeH="0" baseline="0" dirty="0" err="1" smtClean="0">
                <a:ln>
                  <a:noFill/>
                </a:ln>
                <a:effectLst/>
                <a:latin typeface="+mj-lt"/>
                <a:cs typeface="Arial" charset="0"/>
              </a:rPr>
              <a:t>hear</a:t>
            </a:r>
            <a:r>
              <a:rPr kumimoji="0" lang="fr-FR" sz="2400" b="0" i="0" u="none" strike="noStrike" cap="none" normalizeH="0" baseline="0" dirty="0" smtClean="0">
                <a:ln>
                  <a:noFill/>
                </a:ln>
                <a:effectLst/>
                <a:latin typeface="+mj-lt"/>
                <a:cs typeface="Arial" charset="0"/>
              </a:rPr>
              <a:t> the noise of </a:t>
            </a:r>
            <a:r>
              <a:rPr kumimoji="0" lang="fr-FR" sz="2400" b="0" i="0" u="none" strike="noStrike" cap="none" normalizeH="0" baseline="0" dirty="0" err="1" smtClean="0">
                <a:ln>
                  <a:noFill/>
                </a:ln>
                <a:effectLst/>
                <a:latin typeface="+mj-lt"/>
                <a:cs typeface="Arial" charset="0"/>
              </a:rPr>
              <a:t>battle</a:t>
            </a:r>
            <a:r>
              <a:rPr kumimoji="0" lang="fr-FR" sz="2400" b="0" i="0" u="none" strike="noStrike" cap="none" normalizeH="0" baseline="0" dirty="0" smtClean="0">
                <a:ln>
                  <a:noFill/>
                </a:ln>
                <a:effectLst/>
                <a:latin typeface="+mj-lt"/>
                <a:cs typeface="Arial" charset="0"/>
              </a:rPr>
              <a:t>, the </a:t>
            </a:r>
            <a:r>
              <a:rPr kumimoji="0" lang="fr-FR" sz="2400" b="0" i="0" u="none" strike="noStrike" cap="none" normalizeH="0" baseline="0" dirty="0" err="1" smtClean="0">
                <a:ln>
                  <a:noFill/>
                </a:ln>
                <a:effectLst/>
                <a:latin typeface="+mj-lt"/>
                <a:cs typeface="Arial" charset="0"/>
              </a:rPr>
              <a:t>thunder</a:t>
            </a:r>
            <a:r>
              <a:rPr kumimoji="0" lang="fr-FR" sz="2400" b="0" i="0" u="none" strike="noStrike" cap="none" normalizeH="0" baseline="0" dirty="0" smtClean="0">
                <a:ln>
                  <a:noFill/>
                </a:ln>
                <a:effectLst/>
                <a:latin typeface="+mj-lt"/>
                <a:cs typeface="Arial" charset="0"/>
              </a:rPr>
              <a:t> of </a:t>
            </a:r>
            <a:r>
              <a:rPr kumimoji="0" lang="fr-FR" sz="2400" b="0" i="0" u="none" strike="noStrike" cap="none" normalizeH="0" baseline="0" dirty="0" err="1" smtClean="0">
                <a:ln>
                  <a:noFill/>
                </a:ln>
                <a:effectLst/>
                <a:latin typeface="+mj-lt"/>
                <a:cs typeface="Arial" charset="0"/>
              </a:rPr>
              <a:t>her</a:t>
            </a:r>
            <a:r>
              <a:rPr kumimoji="0" lang="fr-FR" sz="2400" b="0" i="0" u="none" strike="noStrike" cap="none" normalizeH="0" baseline="0" dirty="0" smtClean="0">
                <a:ln>
                  <a:noFill/>
                </a:ln>
                <a:effectLst/>
                <a:latin typeface="+mj-lt"/>
                <a:cs typeface="Arial" charset="0"/>
              </a:rPr>
              <a:t> guns,</a:t>
            </a:r>
          </a:p>
          <a:p>
            <a:pPr lvl="1" indent="-457200" algn="ctr" eaLnBrk="0" fontAlgn="base" hangingPunct="0">
              <a:spcBef>
                <a:spcPct val="0"/>
              </a:spcBef>
              <a:spcAft>
                <a:spcPct val="0"/>
              </a:spcAft>
            </a:pPr>
            <a:r>
              <a:rPr kumimoji="0" lang="fr-FR" sz="2400" b="0" i="0" u="none" strike="noStrike" cap="none" normalizeH="0" baseline="0" dirty="0" smtClean="0">
                <a:ln>
                  <a:noFill/>
                </a:ln>
                <a:effectLst/>
                <a:latin typeface="+mj-lt"/>
                <a:cs typeface="Arial" charset="0"/>
              </a:rPr>
              <a:t>I haste to </a:t>
            </a:r>
            <a:r>
              <a:rPr kumimoji="0" lang="fr-FR" sz="2400" b="0" i="0" u="none" strike="noStrike" cap="none" normalizeH="0" baseline="0" dirty="0" err="1" smtClean="0">
                <a:ln>
                  <a:noFill/>
                </a:ln>
                <a:effectLst/>
                <a:latin typeface="+mj-lt"/>
                <a:cs typeface="Arial" charset="0"/>
              </a:rPr>
              <a:t>thee</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my</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mother</a:t>
            </a:r>
            <a:r>
              <a:rPr kumimoji="0" lang="fr-FR" sz="2400" b="0" i="0" u="none" strike="noStrike" cap="none" normalizeH="0" baseline="0" dirty="0" smtClean="0">
                <a:ln>
                  <a:noFill/>
                </a:ln>
                <a:effectLst/>
                <a:latin typeface="+mj-lt"/>
                <a:cs typeface="Arial" charset="0"/>
              </a:rPr>
              <a:t>, a son </a:t>
            </a:r>
            <a:r>
              <a:rPr kumimoji="0" lang="fr-FR" sz="2400" b="0" i="0" u="none" strike="noStrike" cap="none" normalizeH="0" baseline="0" dirty="0" err="1" smtClean="0">
                <a:ln>
                  <a:noFill/>
                </a:ln>
                <a:effectLst/>
                <a:latin typeface="+mj-lt"/>
                <a:cs typeface="Arial" charset="0"/>
              </a:rPr>
              <a:t>among</a:t>
            </a:r>
            <a:r>
              <a:rPr kumimoji="0" lang="fr-FR" sz="2400" b="0" i="0" u="none" strike="noStrike" cap="none" normalizeH="0" baseline="0" dirty="0" smtClean="0">
                <a:ln>
                  <a:noFill/>
                </a:ln>
                <a:effectLst/>
                <a:latin typeface="+mj-lt"/>
                <a:cs typeface="Arial" charset="0"/>
              </a:rPr>
              <a:t> </a:t>
            </a:r>
            <a:r>
              <a:rPr kumimoji="0" lang="fr-FR" sz="2400" b="0" i="0" u="none" strike="noStrike" cap="none" normalizeH="0" baseline="0" dirty="0" err="1" smtClean="0">
                <a:ln>
                  <a:noFill/>
                </a:ln>
                <a:effectLst/>
                <a:latin typeface="+mj-lt"/>
                <a:cs typeface="Arial" charset="0"/>
              </a:rPr>
              <a:t>thy</a:t>
            </a:r>
            <a:r>
              <a:rPr kumimoji="0" lang="fr-FR" sz="2400" b="0" i="0" u="none" strike="noStrike" cap="none" normalizeH="0" baseline="0" dirty="0" smtClean="0">
                <a:ln>
                  <a:noFill/>
                </a:ln>
                <a:effectLst/>
                <a:latin typeface="+mj-lt"/>
                <a:cs typeface="Arial" charset="0"/>
              </a:rPr>
              <a:t> sons.</a:t>
            </a:r>
          </a:p>
        </p:txBody>
      </p:sp>
      <p:pic>
        <p:nvPicPr>
          <p:cNvPr id="1026" name="Picture 2" descr="http://fineartamerica.com/IconFacebookSmal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12825"/>
            <a:ext cx="177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r Across The Sea Photograp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1529" y="2315766"/>
            <a:ext cx="8587966" cy="4353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14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2594" y="1154150"/>
            <a:ext cx="8559227" cy="526297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1" indent="-457200" algn="ctr" eaLnBrk="0" fontAlgn="base" hangingPunct="0">
              <a:spcBef>
                <a:spcPct val="0"/>
              </a:spcBef>
              <a:spcAft>
                <a:spcPct val="0"/>
              </a:spcAft>
            </a:pP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And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there's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another</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country, </a:t>
            </a:r>
            <a:endPar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endParaRPr>
          </a:p>
          <a:p>
            <a:pPr lvl="1" indent="-457200" algn="ctr" eaLnBrk="0" fontAlgn="base" hangingPunct="0">
              <a:spcBef>
                <a:spcPct val="0"/>
              </a:spcBef>
              <a:spcAft>
                <a:spcPct val="0"/>
              </a:spcAft>
            </a:pPr>
            <a:r>
              <a:rPr lang="fr-FR" sz="2800" b="1" dirty="0" err="1" smtClean="0">
                <a:solidFill>
                  <a:srgbClr val="FFC000"/>
                </a:solidFill>
                <a:effectLst>
                  <a:outerShdw blurRad="38100" dist="38100" dir="2700000" algn="tl">
                    <a:srgbClr val="000000">
                      <a:alpha val="43137"/>
                    </a:srgbClr>
                  </a:outerShdw>
                </a:effectLst>
                <a:latin typeface="Baskerville Old Face" pitchFamily="18" charset="0"/>
                <a:cs typeface="Arial" charset="0"/>
              </a:rPr>
              <a:t>I've</a:t>
            </a:r>
            <a:r>
              <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heard</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of long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ago</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p>
          <a:p>
            <a:pPr lvl="1" indent="-457200" algn="ctr" eaLnBrk="0" fontAlgn="base" hangingPunct="0">
              <a:spcBef>
                <a:spcPct val="0"/>
              </a:spcBef>
              <a:spcAft>
                <a:spcPct val="0"/>
              </a:spcAft>
            </a:pP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Most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dear</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to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them</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that</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love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her</a:t>
            </a:r>
            <a:r>
              <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rPr>
              <a:t>,</a:t>
            </a:r>
          </a:p>
          <a:p>
            <a:pPr lvl="1" indent="-457200" algn="ctr" eaLnBrk="0" fontAlgn="base" hangingPunct="0">
              <a:spcBef>
                <a:spcPct val="0"/>
              </a:spcBef>
              <a:spcAft>
                <a:spcPct val="0"/>
              </a:spcAft>
            </a:pPr>
            <a:r>
              <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rPr>
              <a:t>Most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great</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to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them</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that</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know; </a:t>
            </a:r>
          </a:p>
          <a:p>
            <a:pPr lvl="1" indent="-457200" algn="ctr" eaLnBrk="0" fontAlgn="base" hangingPunct="0">
              <a:spcBef>
                <a:spcPct val="0"/>
              </a:spcBef>
              <a:spcAft>
                <a:spcPct val="0"/>
              </a:spcAft>
            </a:pP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We</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may</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not count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her</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armies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endPar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endParaRPr>
          </a:p>
          <a:p>
            <a:pPr lvl="1" indent="-457200" algn="ctr" eaLnBrk="0" fontAlgn="base" hangingPunct="0">
              <a:spcBef>
                <a:spcPct val="0"/>
              </a:spcBef>
              <a:spcAft>
                <a:spcPct val="0"/>
              </a:spcAft>
            </a:pPr>
            <a:r>
              <a:rPr lang="fr-FR" sz="2800" b="1" dirty="0" err="1" smtClean="0">
                <a:solidFill>
                  <a:srgbClr val="FFC000"/>
                </a:solidFill>
                <a:effectLst>
                  <a:outerShdw blurRad="38100" dist="38100" dir="2700000" algn="tl">
                    <a:srgbClr val="000000">
                      <a:alpha val="43137"/>
                    </a:srgbClr>
                  </a:outerShdw>
                </a:effectLst>
                <a:latin typeface="Baskerville Old Face" pitchFamily="18" charset="0"/>
                <a:cs typeface="Arial" charset="0"/>
              </a:rPr>
              <a:t>We</a:t>
            </a:r>
            <a:r>
              <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may</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not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see</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her</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King; </a:t>
            </a:r>
          </a:p>
          <a:p>
            <a:pPr lvl="1" indent="-457200" algn="ctr" eaLnBrk="0" fontAlgn="base" hangingPunct="0">
              <a:spcBef>
                <a:spcPct val="0"/>
              </a:spcBef>
              <a:spcAft>
                <a:spcPct val="0"/>
              </a:spcAft>
            </a:pP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Her</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fortress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is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faithful</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heart</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endPar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endParaRPr>
          </a:p>
          <a:p>
            <a:pPr lvl="1" indent="-457200" algn="ctr" eaLnBrk="0" fontAlgn="base" hangingPunct="0">
              <a:spcBef>
                <a:spcPct val="0"/>
              </a:spcBef>
              <a:spcAft>
                <a:spcPct val="0"/>
              </a:spcAft>
            </a:pPr>
            <a:r>
              <a:rPr lang="fr-FR" sz="2800" b="1" dirty="0" err="1" smtClean="0">
                <a:solidFill>
                  <a:srgbClr val="FFC000"/>
                </a:solidFill>
                <a:effectLst>
                  <a:outerShdw blurRad="38100" dist="38100" dir="2700000" algn="tl">
                    <a:srgbClr val="000000">
                      <a:alpha val="43137"/>
                    </a:srgbClr>
                  </a:outerShdw>
                </a:effectLst>
                <a:latin typeface="Baskerville Old Face" pitchFamily="18" charset="0"/>
                <a:cs typeface="Arial" charset="0"/>
              </a:rPr>
              <a:t>Her</a:t>
            </a:r>
            <a:r>
              <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pride</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is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suffering</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p>
          <a:p>
            <a:pPr lvl="1" indent="-457200" algn="ctr" eaLnBrk="0" fontAlgn="base" hangingPunct="0">
              <a:spcBef>
                <a:spcPct val="0"/>
              </a:spcBef>
              <a:spcAft>
                <a:spcPct val="0"/>
              </a:spcAft>
            </a:pP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And soul by soul and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silently</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endPar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endParaRPr>
          </a:p>
          <a:p>
            <a:pPr lvl="1" indent="-457200" algn="ctr" eaLnBrk="0" fontAlgn="base" hangingPunct="0">
              <a:spcBef>
                <a:spcPct val="0"/>
              </a:spcBef>
              <a:spcAft>
                <a:spcPct val="0"/>
              </a:spcAft>
            </a:pPr>
            <a:r>
              <a:rPr lang="fr-FR" sz="2800" b="1" dirty="0" err="1" smtClean="0">
                <a:solidFill>
                  <a:srgbClr val="FFC000"/>
                </a:solidFill>
                <a:effectLst>
                  <a:outerShdw blurRad="38100" dist="38100" dir="2700000" algn="tl">
                    <a:srgbClr val="000000">
                      <a:alpha val="43137"/>
                    </a:srgbClr>
                  </a:outerShdw>
                </a:effectLst>
                <a:latin typeface="Baskerville Old Face" pitchFamily="18" charset="0"/>
                <a:cs typeface="Arial" charset="0"/>
              </a:rPr>
              <a:t>her</a:t>
            </a:r>
            <a:r>
              <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shining</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bounds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increase</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a:t>
            </a:r>
          </a:p>
          <a:p>
            <a:pPr lvl="1" indent="-457200" algn="ctr" eaLnBrk="0" fontAlgn="base" hangingPunct="0">
              <a:spcBef>
                <a:spcPct val="0"/>
              </a:spcBef>
              <a:spcAft>
                <a:spcPct val="0"/>
              </a:spcAft>
            </a:pP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And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her</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ways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are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ways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of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gentleness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endPar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endParaRPr>
          </a:p>
          <a:p>
            <a:pPr lvl="1" indent="-457200" algn="ctr" eaLnBrk="0" fontAlgn="base" hangingPunct="0">
              <a:spcBef>
                <a:spcPct val="0"/>
              </a:spcBef>
              <a:spcAft>
                <a:spcPct val="0"/>
              </a:spcAft>
            </a:pPr>
            <a:r>
              <a:rPr lang="fr-FR" sz="2800" b="1" dirty="0" smtClean="0">
                <a:solidFill>
                  <a:srgbClr val="FFC000"/>
                </a:solidFill>
                <a:effectLst>
                  <a:outerShdw blurRad="38100" dist="38100" dir="2700000" algn="tl">
                    <a:srgbClr val="000000">
                      <a:alpha val="43137"/>
                    </a:srgbClr>
                  </a:outerShdw>
                </a:effectLst>
                <a:latin typeface="Baskerville Old Face" pitchFamily="18" charset="0"/>
                <a:cs typeface="Arial" charset="0"/>
              </a:rPr>
              <a:t>and </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all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her</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paths</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 are </a:t>
            </a:r>
            <a:r>
              <a:rPr lang="fr-FR" sz="2800" b="1" dirty="0" err="1">
                <a:solidFill>
                  <a:srgbClr val="FFC000"/>
                </a:solidFill>
                <a:effectLst>
                  <a:outerShdw blurRad="38100" dist="38100" dir="2700000" algn="tl">
                    <a:srgbClr val="000000">
                      <a:alpha val="43137"/>
                    </a:srgbClr>
                  </a:outerShdw>
                </a:effectLst>
                <a:latin typeface="Baskerville Old Face" pitchFamily="18" charset="0"/>
                <a:cs typeface="Arial" charset="0"/>
              </a:rPr>
              <a:t>peace</a:t>
            </a:r>
            <a:r>
              <a:rPr lang="fr-FR" sz="2800" b="1" dirty="0">
                <a:solidFill>
                  <a:srgbClr val="FFC000"/>
                </a:solidFill>
                <a:effectLst>
                  <a:outerShdw blurRad="38100" dist="38100" dir="2700000" algn="tl">
                    <a:srgbClr val="000000">
                      <a:alpha val="43137"/>
                    </a:srgbClr>
                  </a:outerShdw>
                </a:effectLst>
                <a:latin typeface="Baskerville Old Face" pitchFamily="18" charset="0"/>
                <a:cs typeface="Arial" charset="0"/>
              </a:rPr>
              <a:t>.</a:t>
            </a:r>
          </a:p>
        </p:txBody>
      </p:sp>
    </p:spTree>
    <p:extLst>
      <p:ext uri="{BB962C8B-B14F-4D97-AF65-F5344CB8AC3E}">
        <p14:creationId xmlns:p14="http://schemas.microsoft.com/office/powerpoint/2010/main" val="12220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77" y="261467"/>
            <a:ext cx="10155212" cy="957733"/>
          </a:xfrm>
        </p:spPr>
        <p:style>
          <a:lnRef idx="2">
            <a:schemeClr val="accent3"/>
          </a:lnRef>
          <a:fillRef idx="1">
            <a:schemeClr val="lt1"/>
          </a:fillRef>
          <a:effectRef idx="0">
            <a:schemeClr val="accent3"/>
          </a:effectRef>
          <a:fontRef idx="minor">
            <a:schemeClr val="dk1"/>
          </a:fontRef>
        </p:style>
        <p:txBody>
          <a:bodyPr/>
          <a:lstStyle/>
          <a:p>
            <a:r>
              <a:rPr lang="fr-FR" sz="2800" dirty="0" err="1" smtClean="0">
                <a:latin typeface="Garamond" pitchFamily="18" charset="0"/>
              </a:rPr>
              <a:t>Pakxe</a:t>
            </a:r>
            <a:r>
              <a:rPr lang="fr-FR" sz="2800" dirty="0" smtClean="0">
                <a:latin typeface="Garamond" pitchFamily="18" charset="0"/>
              </a:rPr>
              <a:t> : une ville d’un pays lointain où j’ai des souvenirs d’enfance. Pays de mission obtenu par tirage au </a:t>
            </a:r>
            <a:r>
              <a:rPr lang="fr-FR" sz="2800" dirty="0" smtClean="0">
                <a:latin typeface="Garamond" pitchFamily="18" charset="0"/>
              </a:rPr>
              <a:t>sort</a:t>
            </a:r>
            <a:r>
              <a:rPr lang="fr-FR" sz="2800" dirty="0" smtClean="0">
                <a:latin typeface="Garamond" pitchFamily="18" charset="0"/>
              </a:rPr>
              <a:t>. </a:t>
            </a:r>
            <a:endParaRPr lang="fr-FR" sz="2800" dirty="0">
              <a:latin typeface="Garamond" pitchFamily="18" charset="0"/>
            </a:endParaRPr>
          </a:p>
        </p:txBody>
      </p:sp>
      <p:pic>
        <p:nvPicPr>
          <p:cNvPr id="5" name="Espace réservé du contenu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205054" y="3851411"/>
            <a:ext cx="3964422" cy="2822028"/>
          </a:xfrm>
        </p:spPr>
      </p:pic>
      <p:pic>
        <p:nvPicPr>
          <p:cNvPr id="6" name="Espace réservé du contenu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127777" y="1554239"/>
            <a:ext cx="10675080" cy="2062417"/>
          </a:xfrm>
        </p:spPr>
      </p:pic>
      <p:pic>
        <p:nvPicPr>
          <p:cNvPr id="7" name="Image 6"/>
          <p:cNvPicPr>
            <a:picLocks noChangeAspect="1"/>
          </p:cNvPicPr>
          <p:nvPr/>
        </p:nvPicPr>
        <p:blipFill rotWithShape="1">
          <a:blip r:embed="rId4" cstate="email">
            <a:extLst>
              <a:ext uri="{28A0092B-C50C-407E-A947-70E740481C1C}">
                <a14:useLocalDpi xmlns:a14="http://schemas.microsoft.com/office/drawing/2010/main"/>
              </a:ext>
            </a:extLst>
          </a:blip>
          <a:srcRect t="11146"/>
          <a:stretch/>
        </p:blipFill>
        <p:spPr>
          <a:xfrm>
            <a:off x="4708478" y="3877146"/>
            <a:ext cx="6094379" cy="2796293"/>
          </a:xfrm>
          <a:prstGeom prst="rect">
            <a:avLst/>
          </a:prstGeom>
        </p:spPr>
      </p:pic>
    </p:spTree>
    <p:extLst>
      <p:ext uri="{BB962C8B-B14F-4D97-AF65-F5344CB8AC3E}">
        <p14:creationId xmlns:p14="http://schemas.microsoft.com/office/powerpoint/2010/main" val="3961893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734" y="261520"/>
            <a:ext cx="9553755" cy="1008112"/>
          </a:xfrm>
        </p:spPr>
        <p:txBody>
          <a:bodyPr/>
          <a:lstStyle/>
          <a:p>
            <a:r>
              <a:rPr lang="fr-FR" sz="2800" dirty="0" smtClean="0">
                <a:latin typeface="Garamond" panose="02020404030301010803" pitchFamily="18" charset="0"/>
              </a:rPr>
              <a:t>Le Champassak, une province internationale, peuplée, touristique, dynamique, équipée, du Laos</a:t>
            </a:r>
            <a:endParaRPr lang="fr-FR" sz="2800" dirty="0">
              <a:latin typeface="Garamond" panose="02020404030301010803" pitchFamily="18" charset="0"/>
            </a:endParaRPr>
          </a:p>
        </p:txBody>
      </p:sp>
      <p:pic>
        <p:nvPicPr>
          <p:cNvPr id="4" name="Picture 4" descr="Laos Champasak.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34" y="1628800"/>
            <a:ext cx="4128962" cy="48609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illustrative de l'article Province de Champassa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1334" y="1628800"/>
            <a:ext cx="4437338" cy="484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9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p_pakse.jpg (107597 byte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0374" y="2176406"/>
            <a:ext cx="5483225" cy="4073438"/>
          </a:xfrm>
          <a:prstGeom prst="rect">
            <a:avLst/>
          </a:prstGeom>
          <a:noFill/>
          <a:ln w="9528">
            <a:solidFill>
              <a:srgbClr val="AD84C6"/>
            </a:solidFill>
            <a:prstDash val="solid"/>
          </a:ln>
        </p:spPr>
      </p:pic>
      <p:sp>
        <p:nvSpPr>
          <p:cNvPr id="6" name="AutoShape 2" descr="Click to enlarge image pakse.jpg"/>
          <p:cNvSpPr>
            <a:spLocks noChangeAspect="1" noChangeArrowheads="1"/>
          </p:cNvSpPr>
          <p:nvPr/>
        </p:nvSpPr>
        <p:spPr bwMode="auto">
          <a:xfrm>
            <a:off x="155575" y="-6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ttp://www.visitthailand.travel/images/data/Pakse-Hotel-Pakse-Laos-Locati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4127" y="2707279"/>
            <a:ext cx="4524375" cy="3019426"/>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p:cNvSpPr>
            <a:spLocks noGrp="1"/>
          </p:cNvSpPr>
          <p:nvPr>
            <p:ph type="title"/>
          </p:nvPr>
        </p:nvSpPr>
        <p:spPr>
          <a:xfrm>
            <a:off x="-14113" y="6306207"/>
            <a:ext cx="12206113" cy="520262"/>
          </a:xfrm>
        </p:spPr>
        <p:txBody>
          <a:bodyPr/>
          <a:lstStyle/>
          <a:p>
            <a:pPr algn="ctr"/>
            <a:r>
              <a:rPr lang="fr-FR" sz="3200" dirty="0" smtClean="0">
                <a:latin typeface="Garamond" pitchFamily="18" charset="0"/>
              </a:rPr>
              <a:t>La ville aux deux rivières et deux montagnes légendaires</a:t>
            </a:r>
            <a:endParaRPr lang="fr-FR" sz="3200" dirty="0">
              <a:latin typeface="Garamond" pitchFamily="18" charset="0"/>
            </a:endParaRPr>
          </a:p>
        </p:txBody>
      </p:sp>
      <p:pic>
        <p:nvPicPr>
          <p:cNvPr id="10" name="Espace réservé du contenu 16"/>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307975" y="298450"/>
            <a:ext cx="11190269" cy="1605891"/>
          </a:xfrm>
          <a:prstGeom prst="rect">
            <a:avLst/>
          </a:prstGeom>
          <a:ln>
            <a:noFill/>
          </a:ln>
          <a:effectLst>
            <a:softEdge rad="112500"/>
          </a:effectLst>
        </p:spPr>
      </p:pic>
    </p:spTree>
    <p:extLst>
      <p:ext uri="{BB962C8B-B14F-4D97-AF65-F5344CB8AC3E}">
        <p14:creationId xmlns:p14="http://schemas.microsoft.com/office/powerpoint/2010/main" val="292612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705" y="314229"/>
            <a:ext cx="5950551" cy="707747"/>
          </a:xfrm>
        </p:spPr>
        <p:style>
          <a:lnRef idx="1">
            <a:schemeClr val="accent1"/>
          </a:lnRef>
          <a:fillRef idx="2">
            <a:schemeClr val="accent1"/>
          </a:fillRef>
          <a:effectRef idx="1">
            <a:schemeClr val="accent1"/>
          </a:effectRef>
          <a:fontRef idx="minor">
            <a:schemeClr val="dk1"/>
          </a:fontRef>
        </p:style>
        <p:txBody>
          <a:bodyPr/>
          <a:lstStyle/>
          <a:p>
            <a:r>
              <a:rPr lang="fr-FR" b="1" dirty="0" smtClean="0">
                <a:solidFill>
                  <a:srgbClr val="002060"/>
                </a:solidFill>
                <a:latin typeface="Garamond" panose="02020404030301010803" pitchFamily="18" charset="0"/>
              </a:rPr>
              <a:t>Etymologie et définition</a:t>
            </a:r>
            <a:endParaRPr lang="fr-FR" b="1"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740705" y="1154284"/>
            <a:ext cx="10389750" cy="5309578"/>
          </a:xfrm>
        </p:spPr>
        <p:style>
          <a:lnRef idx="2">
            <a:schemeClr val="accent1"/>
          </a:lnRef>
          <a:fillRef idx="1">
            <a:schemeClr val="lt1"/>
          </a:fillRef>
          <a:effectRef idx="0">
            <a:schemeClr val="accent1"/>
          </a:effectRef>
          <a:fontRef idx="minor">
            <a:schemeClr val="dk1"/>
          </a:fontRef>
        </p:style>
        <p:txBody>
          <a:bodyPr>
            <a:normAutofit/>
          </a:bodyPr>
          <a:lstStyle/>
          <a:p>
            <a:r>
              <a:rPr lang="fr-FR" dirty="0" smtClean="0">
                <a:latin typeface="Garamond" panose="02020404030301010803" pitchFamily="18" charset="0"/>
              </a:rPr>
              <a:t>Rota (roue) =&gt; </a:t>
            </a:r>
            <a:r>
              <a:rPr lang="fr-FR" dirty="0" err="1" smtClean="0">
                <a:latin typeface="Garamond" panose="02020404030301010803" pitchFamily="18" charset="0"/>
              </a:rPr>
              <a:t>rotulus</a:t>
            </a:r>
            <a:r>
              <a:rPr lang="fr-FR" dirty="0" smtClean="0">
                <a:latin typeface="Garamond" panose="02020404030301010803" pitchFamily="18" charset="0"/>
              </a:rPr>
              <a:t> (rouleau). En forme de rouleau =&gt; Rouleaux de papier</a:t>
            </a:r>
          </a:p>
          <a:p>
            <a:r>
              <a:rPr lang="fr-FR" dirty="0" smtClean="0">
                <a:latin typeface="Garamond" panose="02020404030301010803" pitchFamily="18" charset="0"/>
              </a:rPr>
              <a:t>Cahier des charges, liste, registre où étaient inscrits les nouveaux soldats</a:t>
            </a:r>
          </a:p>
          <a:p>
            <a:r>
              <a:rPr lang="fr-FR" dirty="0" smtClean="0">
                <a:latin typeface="Garamond" panose="02020404030301010803" pitchFamily="18" charset="0"/>
              </a:rPr>
              <a:t>Registre attribuant les tâches d’un équipage, répertoire des contribuables</a:t>
            </a:r>
          </a:p>
          <a:p>
            <a:r>
              <a:rPr lang="fr-FR" dirty="0">
                <a:latin typeface="Garamond" panose="02020404030301010803" pitchFamily="18" charset="0"/>
              </a:rPr>
              <a:t>Registre où </a:t>
            </a:r>
            <a:r>
              <a:rPr lang="fr-FR" dirty="0" smtClean="0">
                <a:latin typeface="Garamond" panose="02020404030301010803" pitchFamily="18" charset="0"/>
              </a:rPr>
              <a:t>figurent </a:t>
            </a:r>
            <a:r>
              <a:rPr lang="fr-FR" dirty="0">
                <a:latin typeface="Garamond" panose="02020404030301010803" pitchFamily="18" charset="0"/>
              </a:rPr>
              <a:t>les affaires soumises à un tribunal</a:t>
            </a:r>
            <a:r>
              <a:rPr lang="fr-FR" dirty="0" smtClean="0">
                <a:latin typeface="Garamond" panose="02020404030301010803" pitchFamily="18" charset="0"/>
              </a:rPr>
              <a:t>.</a:t>
            </a:r>
          </a:p>
          <a:p>
            <a:r>
              <a:rPr lang="fr-FR" dirty="0" smtClean="0">
                <a:latin typeface="Garamond" panose="02020404030301010803" pitchFamily="18" charset="0"/>
              </a:rPr>
              <a:t>Ensemble des répliques (</a:t>
            </a:r>
            <a:r>
              <a:rPr lang="fr-FR" dirty="0" smtClean="0">
                <a:solidFill>
                  <a:srgbClr val="FF0000"/>
                </a:solidFill>
                <a:latin typeface="Garamond" panose="02020404030301010803" pitchFamily="18" charset="0"/>
              </a:rPr>
              <a:t>paroles</a:t>
            </a:r>
            <a:r>
              <a:rPr lang="fr-FR" dirty="0" smtClean="0">
                <a:latin typeface="Garamond" panose="02020404030301010803" pitchFamily="18" charset="0"/>
              </a:rPr>
              <a:t>) que doit dire un acteur</a:t>
            </a:r>
          </a:p>
          <a:p>
            <a:r>
              <a:rPr lang="fr-FR" dirty="0" smtClean="0">
                <a:latin typeface="Garamond" panose="02020404030301010803" pitchFamily="18" charset="0"/>
              </a:rPr>
              <a:t>Place d’une artiste dans </a:t>
            </a:r>
            <a:r>
              <a:rPr lang="fr-FR" dirty="0">
                <a:latin typeface="Garamond" panose="02020404030301010803" pitchFamily="18" charset="0"/>
              </a:rPr>
              <a:t>une </a:t>
            </a:r>
            <a:r>
              <a:rPr lang="fr-FR" dirty="0" smtClean="0">
                <a:latin typeface="Garamond" panose="02020404030301010803" pitchFamily="18" charset="0"/>
              </a:rPr>
              <a:t>pièce, </a:t>
            </a:r>
            <a:r>
              <a:rPr lang="fr-FR" dirty="0">
                <a:latin typeface="Garamond" panose="02020404030301010803" pitchFamily="18" charset="0"/>
              </a:rPr>
              <a:t>un film, un ballet, un spectacle. </a:t>
            </a:r>
            <a:endParaRPr lang="fr-FR" dirty="0" smtClean="0">
              <a:latin typeface="Garamond" panose="02020404030301010803" pitchFamily="18" charset="0"/>
            </a:endParaRPr>
          </a:p>
          <a:p>
            <a:r>
              <a:rPr lang="fr-FR" dirty="0" smtClean="0">
                <a:solidFill>
                  <a:srgbClr val="FF0000"/>
                </a:solidFill>
                <a:latin typeface="Garamond" panose="02020404030301010803" pitchFamily="18" charset="0"/>
              </a:rPr>
              <a:t>Personnage</a:t>
            </a:r>
            <a:r>
              <a:rPr lang="fr-FR" dirty="0" smtClean="0">
                <a:latin typeface="Garamond" panose="02020404030301010803" pitchFamily="18" charset="0"/>
              </a:rPr>
              <a:t> joué par l’artiste</a:t>
            </a:r>
          </a:p>
          <a:p>
            <a:r>
              <a:rPr lang="fr-FR" dirty="0" smtClean="0">
                <a:latin typeface="Garamond" panose="02020404030301010803" pitchFamily="18" charset="0"/>
              </a:rPr>
              <a:t>Comportement dans la vie sociale =&gt; Statut, fonction, poste</a:t>
            </a:r>
          </a:p>
          <a:p>
            <a:r>
              <a:rPr lang="fr-FR" dirty="0">
                <a:solidFill>
                  <a:srgbClr val="FF0000"/>
                </a:solidFill>
                <a:latin typeface="Garamond" panose="02020404030301010803" pitchFamily="18" charset="0"/>
              </a:rPr>
              <a:t>Action</a:t>
            </a:r>
            <a:r>
              <a:rPr lang="fr-FR" dirty="0">
                <a:latin typeface="Garamond" panose="02020404030301010803" pitchFamily="18" charset="0"/>
              </a:rPr>
              <a:t> que l'on a sur quelque chose; </a:t>
            </a:r>
            <a:r>
              <a:rPr lang="fr-FR" dirty="0">
                <a:solidFill>
                  <a:srgbClr val="FF0000"/>
                </a:solidFill>
                <a:latin typeface="Garamond" panose="02020404030301010803" pitchFamily="18" charset="0"/>
              </a:rPr>
              <a:t>influence</a:t>
            </a:r>
            <a:r>
              <a:rPr lang="fr-FR" dirty="0">
                <a:latin typeface="Garamond" panose="02020404030301010803" pitchFamily="18" charset="0"/>
              </a:rPr>
              <a:t> que l'on exerce; place tenue par quelqu'un ou par quelque </a:t>
            </a:r>
            <a:r>
              <a:rPr lang="fr-FR" dirty="0" smtClean="0">
                <a:latin typeface="Garamond" panose="02020404030301010803" pitchFamily="18" charset="0"/>
              </a:rPr>
              <a:t>chose</a:t>
            </a:r>
          </a:p>
        </p:txBody>
      </p:sp>
    </p:spTree>
    <p:extLst>
      <p:ext uri="{BB962C8B-B14F-4D97-AF65-F5344CB8AC3E}">
        <p14:creationId xmlns:p14="http://schemas.microsoft.com/office/powerpoint/2010/main" val="684791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u contenu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421" y="252067"/>
            <a:ext cx="9317420" cy="6324652"/>
          </a:xfrm>
          <a:prstGeom prst="rect">
            <a:avLst/>
          </a:prstGeom>
          <a:ln>
            <a:noFill/>
          </a:ln>
          <a:effectLst>
            <a:softEdge rad="112500"/>
          </a:effectLst>
        </p:spPr>
      </p:pic>
      <p:pic>
        <p:nvPicPr>
          <p:cNvPr id="11" name="Espace réservé du contenu 10"/>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3752193" y="151353"/>
            <a:ext cx="8198069" cy="6569998"/>
          </a:xfrm>
          <a:prstGeom prst="rect">
            <a:avLst/>
          </a:prstGeom>
          <a:ln>
            <a:noFill/>
          </a:ln>
          <a:effectLst>
            <a:softEdge rad="112500"/>
          </a:effectLst>
        </p:spPr>
      </p:pic>
    </p:spTree>
    <p:extLst>
      <p:ext uri="{BB962C8B-B14F-4D97-AF65-F5344CB8AC3E}">
        <p14:creationId xmlns:p14="http://schemas.microsoft.com/office/powerpoint/2010/main" val="14959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66561" y="3269392"/>
            <a:ext cx="3463743" cy="3463743"/>
          </a:xfrm>
        </p:spPr>
      </p:pic>
      <p:pic>
        <p:nvPicPr>
          <p:cNvPr id="6" name="Espace réservé du contenu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821373" y="3229818"/>
            <a:ext cx="6205131" cy="3490386"/>
          </a:xfr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086" y="227608"/>
            <a:ext cx="3813272" cy="2436763"/>
          </a:xfrm>
          <a:prstGeom prst="rect">
            <a:avLst/>
          </a:prstGeom>
        </p:spPr>
      </p:pic>
      <p:pic>
        <p:nvPicPr>
          <p:cNvPr id="8" name="Imag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25159" y="227608"/>
            <a:ext cx="3752193" cy="2450317"/>
          </a:xfrm>
          <a:prstGeom prst="rect">
            <a:avLst/>
          </a:prstGeom>
        </p:spPr>
      </p:pic>
      <p:sp>
        <p:nvSpPr>
          <p:cNvPr id="10" name="Titre 1"/>
          <p:cNvSpPr>
            <a:spLocks noGrp="1"/>
          </p:cNvSpPr>
          <p:nvPr>
            <p:ph type="title"/>
          </p:nvPr>
        </p:nvSpPr>
        <p:spPr>
          <a:xfrm>
            <a:off x="166561" y="2664371"/>
            <a:ext cx="11738837" cy="520262"/>
          </a:xfrm>
        </p:spPr>
        <p:txBody>
          <a:bodyPr/>
          <a:lstStyle/>
          <a:p>
            <a:pPr algn="ctr"/>
            <a:r>
              <a:rPr lang="fr-FR" sz="3200" dirty="0" smtClean="0">
                <a:latin typeface="Garamond" pitchFamily="18" charset="0"/>
              </a:rPr>
              <a:t>Le rêve d’une « ville internationale de la paix »</a:t>
            </a:r>
            <a:endParaRPr lang="fr-FR" sz="3200" dirty="0">
              <a:latin typeface="Garamond" pitchFamily="18" charset="0"/>
            </a:endParaRPr>
          </a:p>
        </p:txBody>
      </p:sp>
    </p:spTree>
    <p:extLst>
      <p:ext uri="{BB962C8B-B14F-4D97-AF65-F5344CB8AC3E}">
        <p14:creationId xmlns:p14="http://schemas.microsoft.com/office/powerpoint/2010/main" val="2143744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1400530"/>
          </a:xfrm>
        </p:spPr>
        <p:txBody>
          <a:bodyPr/>
          <a:lstStyle/>
          <a:p>
            <a:r>
              <a:rPr lang="fr-FR" sz="2800" dirty="0" smtClean="0">
                <a:latin typeface="Garamond" panose="02020404030301010803" pitchFamily="18" charset="0"/>
              </a:rPr>
              <a:t>2. Servir, seconder, suivre la voie, « vivre pour » unir le vertical et l’horizontal, expérimenter le « </a:t>
            </a:r>
            <a:r>
              <a:rPr lang="fr-FR" sz="2800" dirty="0" err="1" smtClean="0">
                <a:latin typeface="Garamond" panose="02020404030301010803" pitchFamily="18" charset="0"/>
              </a:rPr>
              <a:t>glocal</a:t>
            </a:r>
            <a:r>
              <a:rPr lang="fr-FR" sz="2800" dirty="0" smtClean="0">
                <a:latin typeface="Garamond" panose="02020404030301010803" pitchFamily="18" charset="0"/>
              </a:rPr>
              <a:t> » (global et </a:t>
            </a:r>
            <a:r>
              <a:rPr lang="fr-FR" sz="2800" dirty="0" err="1" smtClean="0">
                <a:latin typeface="Garamond" panose="02020404030301010803" pitchFamily="18" charset="0"/>
              </a:rPr>
              <a:t>glocal</a:t>
            </a:r>
            <a:r>
              <a:rPr lang="fr-FR" sz="2800" dirty="0" smtClean="0">
                <a:latin typeface="Garamond" panose="02020404030301010803" pitchFamily="18" charset="0"/>
              </a:rPr>
              <a:t>)</a:t>
            </a:r>
            <a:endParaRPr lang="fr-FR" sz="2800" dirty="0">
              <a:latin typeface="Garamond" panose="02020404030301010803"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78479137"/>
              </p:ext>
            </p:extLst>
          </p:nvPr>
        </p:nvGraphicFramePr>
        <p:xfrm>
          <a:off x="1" y="1024759"/>
          <a:ext cx="5754414" cy="5659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5999" y="1687259"/>
            <a:ext cx="5736609" cy="4524315"/>
          </a:xfrm>
          <a:prstGeom prst="rect">
            <a:avLst/>
          </a:prstGeom>
        </p:spPr>
        <p:txBody>
          <a:bodyPr wrap="square">
            <a:spAutoFit/>
          </a:bodyPr>
          <a:lstStyle/>
          <a:p>
            <a:r>
              <a:rPr lang="fr-FR" sz="2400" dirty="0" smtClean="0">
                <a:latin typeface="Garamond" pitchFamily="18" charset="0"/>
              </a:rPr>
              <a:t>Les Laotiens se demandent sans cesse ce que le monde peut faire pour eux. (un </a:t>
            </a:r>
            <a:r>
              <a:rPr lang="fr-FR" sz="2400" dirty="0">
                <a:latin typeface="Garamond" pitchFamily="18" charset="0"/>
              </a:rPr>
              <a:t>des pays les plus assistés </a:t>
            </a:r>
            <a:r>
              <a:rPr lang="fr-FR" sz="2400" dirty="0" smtClean="0">
                <a:latin typeface="Garamond" pitchFamily="18" charset="0"/>
              </a:rPr>
              <a:t>du globe). </a:t>
            </a:r>
          </a:p>
          <a:p>
            <a:r>
              <a:rPr lang="fr-FR" sz="2400" dirty="0" smtClean="0">
                <a:latin typeface="Garamond" pitchFamily="18" charset="0"/>
              </a:rPr>
              <a:t>« pays oublié », sans image, « sans histoire », sans rôle à jouer. </a:t>
            </a:r>
          </a:p>
          <a:p>
            <a:r>
              <a:rPr lang="fr-FR" sz="2400" dirty="0" smtClean="0">
                <a:latin typeface="Garamond" pitchFamily="18" charset="0"/>
              </a:rPr>
              <a:t>Le Projet </a:t>
            </a:r>
            <a:r>
              <a:rPr lang="fr-FR" sz="2400" dirty="0" err="1" smtClean="0">
                <a:latin typeface="Garamond" pitchFamily="18" charset="0"/>
              </a:rPr>
              <a:t>Pakxe</a:t>
            </a:r>
            <a:r>
              <a:rPr lang="fr-FR" sz="2400" dirty="0" smtClean="0">
                <a:latin typeface="Garamond" pitchFamily="18" charset="0"/>
              </a:rPr>
              <a:t> est né d’une réponse </a:t>
            </a:r>
          </a:p>
          <a:p>
            <a:r>
              <a:rPr lang="fr-FR" sz="2400" dirty="0" smtClean="0">
                <a:latin typeface="Garamond" pitchFamily="18" charset="0"/>
              </a:rPr>
              <a:t>À une question : que peut faire le Laos,, pour l’Asie et pour me monde ? </a:t>
            </a:r>
          </a:p>
          <a:p>
            <a:r>
              <a:rPr lang="fr-FR" sz="2400" dirty="0" smtClean="0">
                <a:latin typeface="Garamond" pitchFamily="18" charset="0"/>
              </a:rPr>
              <a:t>Sur quelle scène se déroule notre rôle ?</a:t>
            </a:r>
          </a:p>
          <a:p>
            <a:r>
              <a:rPr lang="fr-FR" sz="2400" dirty="0" smtClean="0">
                <a:latin typeface="Garamond" pitchFamily="18" charset="0"/>
              </a:rPr>
              <a:t>Le sentiment d’un fil directeur liant tous les cercles de l’existence humaine, verticalement et horizontalement.</a:t>
            </a:r>
            <a:endParaRPr lang="fr-FR" sz="2400" dirty="0">
              <a:latin typeface="Garamond" pitchFamily="18" charset="0"/>
            </a:endParaRPr>
          </a:p>
        </p:txBody>
      </p:sp>
      <p:sp>
        <p:nvSpPr>
          <p:cNvPr id="6" name="Flèche vers le bas 5"/>
          <p:cNvSpPr/>
          <p:nvPr/>
        </p:nvSpPr>
        <p:spPr>
          <a:xfrm rot="10800000">
            <a:off x="2664373" y="5738648"/>
            <a:ext cx="425669" cy="40990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10800000">
            <a:off x="2664372" y="5107360"/>
            <a:ext cx="425669" cy="40990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0800000">
            <a:off x="2664372" y="4296455"/>
            <a:ext cx="425669" cy="40990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10800000">
            <a:off x="2664372" y="3350523"/>
            <a:ext cx="425669" cy="40990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10800000">
            <a:off x="2664372" y="2609542"/>
            <a:ext cx="425669" cy="40990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rot="10800000">
            <a:off x="2628541" y="1687259"/>
            <a:ext cx="425669" cy="40990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3090041" y="5936539"/>
            <a:ext cx="69369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Connecteur droit avec flèche 14"/>
          <p:cNvCxnSpPr/>
          <p:nvPr/>
        </p:nvCxnSpPr>
        <p:spPr>
          <a:xfrm>
            <a:off x="3054210" y="5288937"/>
            <a:ext cx="82770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Connecteur droit avec flèche 16"/>
          <p:cNvCxnSpPr/>
          <p:nvPr/>
        </p:nvCxnSpPr>
        <p:spPr>
          <a:xfrm>
            <a:off x="3054210" y="4397323"/>
            <a:ext cx="129544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Connecteur droit avec flèche 18"/>
          <p:cNvCxnSpPr/>
          <p:nvPr/>
        </p:nvCxnSpPr>
        <p:spPr>
          <a:xfrm>
            <a:off x="3136013" y="3528607"/>
            <a:ext cx="129544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2" name="Connecteur droit avec flèche 21"/>
          <p:cNvCxnSpPr/>
          <p:nvPr/>
        </p:nvCxnSpPr>
        <p:spPr>
          <a:xfrm>
            <a:off x="3042748" y="2630067"/>
            <a:ext cx="157655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Connecteur droit avec flèche 23"/>
          <p:cNvCxnSpPr/>
          <p:nvPr/>
        </p:nvCxnSpPr>
        <p:spPr>
          <a:xfrm>
            <a:off x="3054210" y="1892211"/>
            <a:ext cx="190763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91584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L’ASE, angle de l’Asie, Chersonèse</a:t>
            </a:r>
          </a:p>
        </p:txBody>
      </p:sp>
      <p:pic>
        <p:nvPicPr>
          <p:cNvPr id="3"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18453" y="1664674"/>
            <a:ext cx="4365738" cy="4707550"/>
          </a:xfrm>
          <a:prstGeom prst="rect">
            <a:avLst/>
          </a:prstGeom>
          <a:noFill/>
          <a:ln>
            <a:noFill/>
          </a:ln>
          <a:effectLst>
            <a:outerShdw dir="16200000" algn="tl">
              <a:srgbClr val="000000">
                <a:alpha val="70000"/>
              </a:srgbClr>
            </a:outerShdw>
          </a:effectLst>
        </p:spPr>
      </p:pic>
      <p:sp>
        <p:nvSpPr>
          <p:cNvPr id="4" name="Accolade ouvrante 4"/>
          <p:cNvSpPr/>
          <p:nvPr/>
        </p:nvSpPr>
        <p:spPr>
          <a:xfrm flipH="1">
            <a:off x="5191515" y="1664674"/>
            <a:ext cx="562703" cy="4707550"/>
          </a:xfrm>
          <a:custGeom>
            <a:avLst>
              <a:gd name="f11" fmla="val 158269"/>
              <a:gd name="f12" fmla="val 50000"/>
            </a:avLst>
            <a:gdLst>
              <a:gd name="f2" fmla="val 10800000"/>
              <a:gd name="f3" fmla="val 5400000"/>
              <a:gd name="f4" fmla="val 180"/>
              <a:gd name="f5" fmla="val w"/>
              <a:gd name="f6" fmla="val h"/>
              <a:gd name="f7" fmla="val ss"/>
              <a:gd name="f8" fmla="val 0"/>
              <a:gd name="f9" fmla="*/ 5419351 1 1725033"/>
              <a:gd name="f10" fmla="+- 0 0 5400000"/>
              <a:gd name="f11" fmla="val 158269"/>
              <a:gd name="f12" fmla="val 50000"/>
              <a:gd name="f13" fmla="+- 0 0 -180"/>
              <a:gd name="f14" fmla="+- 0 0 -270"/>
              <a:gd name="f15" fmla="+- 0 0 -360"/>
              <a:gd name="f16" fmla="abs f5"/>
              <a:gd name="f17" fmla="abs f6"/>
              <a:gd name="f18" fmla="abs f7"/>
              <a:gd name="f19" fmla="val f8"/>
              <a:gd name="f20" fmla="val f12"/>
              <a:gd name="f21" fmla="val f11"/>
              <a:gd name="f22" fmla="+- 2700000 f3 0"/>
              <a:gd name="f23" fmla="*/ f13 f2 1"/>
              <a:gd name="f24" fmla="*/ f14 f2 1"/>
              <a:gd name="f25" fmla="*/ f15 f2 1"/>
              <a:gd name="f26" fmla="?: f16 f5 1"/>
              <a:gd name="f27" fmla="?: f17 f6 1"/>
              <a:gd name="f28" fmla="?: f18 f7 1"/>
              <a:gd name="f29" fmla="*/ f22 f9 1"/>
              <a:gd name="f30" fmla="*/ f23 1 f4"/>
              <a:gd name="f31" fmla="*/ f24 1 f4"/>
              <a:gd name="f32" fmla="*/ f25 1 f4"/>
              <a:gd name="f33" fmla="*/ f26 1 21600"/>
              <a:gd name="f34" fmla="*/ f27 1 21600"/>
              <a:gd name="f35" fmla="*/ 21600 f26 1"/>
              <a:gd name="f36" fmla="*/ 21600 f27 1"/>
              <a:gd name="f37" fmla="*/ f29 1 f2"/>
              <a:gd name="f38" fmla="+- f30 0 f3"/>
              <a:gd name="f39" fmla="+- f31 0 f3"/>
              <a:gd name="f40" fmla="+- f32 0 f3"/>
              <a:gd name="f41" fmla="min f34 f33"/>
              <a:gd name="f42" fmla="*/ f35 1 f28"/>
              <a:gd name="f43" fmla="*/ f36 1 f28"/>
              <a:gd name="f44" fmla="+- 0 0 f37"/>
              <a:gd name="f45" fmla="val f42"/>
              <a:gd name="f46" fmla="val f43"/>
              <a:gd name="f47" fmla="+- 0 0 f44"/>
              <a:gd name="f48" fmla="*/ f19 f41 1"/>
              <a:gd name="f49" fmla="+- f46 0 f19"/>
              <a:gd name="f50" fmla="+- f45 0 f19"/>
              <a:gd name="f51" fmla="*/ f47 f2 1"/>
              <a:gd name="f52" fmla="*/ f45 f41 1"/>
              <a:gd name="f53" fmla="*/ f46 f41 1"/>
              <a:gd name="f54" fmla="*/ f50 1 2"/>
              <a:gd name="f55" fmla="min f50 f49"/>
              <a:gd name="f56" fmla="*/ f49 f20 1"/>
              <a:gd name="f57" fmla="*/ f51 1 f9"/>
              <a:gd name="f58" fmla="+- f19 f54 0"/>
              <a:gd name="f59" fmla="*/ f55 f21 1"/>
              <a:gd name="f60" fmla="*/ f56 1 100000"/>
              <a:gd name="f61" fmla="+- f57 0 f3"/>
              <a:gd name="f62" fmla="*/ f54 f41 1"/>
              <a:gd name="f63" fmla="*/ f59 1 100000"/>
              <a:gd name="f64" fmla="cos 1 f61"/>
              <a:gd name="f65" fmla="sin 1 f61"/>
              <a:gd name="f66" fmla="*/ f58 f41 1"/>
              <a:gd name="f67" fmla="*/ f60 f41 1"/>
              <a:gd name="f68" fmla="+- f60 f63 0"/>
              <a:gd name="f69" fmla="+- 0 0 f64"/>
              <a:gd name="f70" fmla="+- 0 0 f65"/>
              <a:gd name="f71" fmla="*/ f63 f41 1"/>
              <a:gd name="f72" fmla="+- 0 0 f69"/>
              <a:gd name="f73" fmla="+- 0 0 f70"/>
              <a:gd name="f74" fmla="*/ f68 f41 1"/>
              <a:gd name="f75" fmla="*/ f72 f54 1"/>
              <a:gd name="f76" fmla="*/ f73 f63 1"/>
              <a:gd name="f77" fmla="+- f45 0 f75"/>
              <a:gd name="f78" fmla="+- f63 0 f76"/>
              <a:gd name="f79" fmla="+- f46 f76 0"/>
              <a:gd name="f80" fmla="+- f79 0 f63"/>
              <a:gd name="f81" fmla="*/ f77 f41 1"/>
              <a:gd name="f82" fmla="*/ f78 f41 1"/>
              <a:gd name="f83" fmla="*/ f80 f41 1"/>
            </a:gdLst>
            <a:ahLst/>
            <a:cxnLst>
              <a:cxn ang="3cd4">
                <a:pos x="hc" y="t"/>
              </a:cxn>
              <a:cxn ang="0">
                <a:pos x="r" y="vc"/>
              </a:cxn>
              <a:cxn ang="cd4">
                <a:pos x="hc" y="b"/>
              </a:cxn>
              <a:cxn ang="cd2">
                <a:pos x="l" y="vc"/>
              </a:cxn>
              <a:cxn ang="f38">
                <a:pos x="f52" y="f48"/>
              </a:cxn>
              <a:cxn ang="f39">
                <a:pos x="f48" y="f67"/>
              </a:cxn>
              <a:cxn ang="f40">
                <a:pos x="f52" y="f53"/>
              </a:cxn>
            </a:cxnLst>
            <a:rect l="f81" t="f82" r="f52" b="f83"/>
            <a:pathLst>
              <a:path stroke="0">
                <a:moveTo>
                  <a:pt x="f52" y="f53"/>
                </a:moveTo>
                <a:arcTo wR="f62" hR="f71" stAng="f3" swAng="f3"/>
                <a:lnTo>
                  <a:pt x="f66" y="f74"/>
                </a:lnTo>
                <a:arcTo wR="f62" hR="f71" stAng="f8" swAng="f10"/>
                <a:arcTo wR="f62" hR="f71" stAng="f3" swAng="f10"/>
                <a:lnTo>
                  <a:pt x="f66" y="f71"/>
                </a:lnTo>
                <a:arcTo wR="f62" hR="f71" stAng="f2" swAng="f3"/>
                <a:close/>
              </a:path>
              <a:path fill="none">
                <a:moveTo>
                  <a:pt x="f52" y="f53"/>
                </a:moveTo>
                <a:arcTo wR="f62" hR="f71" stAng="f3" swAng="f3"/>
                <a:lnTo>
                  <a:pt x="f66" y="f74"/>
                </a:lnTo>
                <a:arcTo wR="f62" hR="f71" stAng="f8" swAng="f10"/>
                <a:arcTo wR="f62" hR="f71" stAng="f3" swAng="f10"/>
                <a:lnTo>
                  <a:pt x="f66" y="f71"/>
                </a:lnTo>
                <a:arcTo wR="f62" hR="f71" stAng="f2" swAng="f3"/>
              </a:path>
            </a:pathLst>
          </a:custGeom>
          <a:noFill/>
          <a:ln w="12701">
            <a:solidFill>
              <a:srgbClr val="AD84C6"/>
            </a:solidFill>
            <a:prstDash val="solid"/>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Trebuchet MS"/>
            </a:endParaRPr>
          </a:p>
        </p:txBody>
      </p:sp>
      <p:sp>
        <p:nvSpPr>
          <p:cNvPr id="5" name="ZoneTexte 5"/>
          <p:cNvSpPr txBox="1"/>
          <p:nvPr/>
        </p:nvSpPr>
        <p:spPr>
          <a:xfrm>
            <a:off x="5861532" y="1930398"/>
            <a:ext cx="4290648" cy="46166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AD84C6"/>
                </a:solidFill>
                <a:uFillTx/>
                <a:latin typeface="Trebuchet MS"/>
              </a:rPr>
              <a:t>« Méditerranée d’Asie »</a:t>
            </a:r>
          </a:p>
        </p:txBody>
      </p:sp>
      <p:sp>
        <p:nvSpPr>
          <p:cNvPr id="6" name="ZoneTexte 6"/>
          <p:cNvSpPr txBox="1"/>
          <p:nvPr/>
        </p:nvSpPr>
        <p:spPr>
          <a:xfrm>
            <a:off x="5861532" y="2392061"/>
            <a:ext cx="4138245" cy="1323438"/>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Lieu de passage entre :</a:t>
            </a:r>
            <a:br>
              <a:rPr lang="fr-FR" sz="2000" b="0" i="0" u="none" strike="noStrike" kern="1200" cap="none" spc="0" baseline="0">
                <a:solidFill>
                  <a:srgbClr val="AD84C6"/>
                </a:solidFill>
                <a:uFillTx/>
                <a:latin typeface="Trebuchet MS"/>
              </a:rPr>
            </a:br>
            <a:r>
              <a:rPr lang="fr-FR" sz="2000" b="0" i="0" u="none" strike="noStrike" kern="1200" cap="none" spc="0" baseline="0">
                <a:solidFill>
                  <a:srgbClr val="AD84C6"/>
                </a:solidFill>
                <a:uFillTx/>
                <a:latin typeface="Trebuchet MS"/>
              </a:rPr>
              <a:t>- 2 océans</a:t>
            </a:r>
            <a:br>
              <a:rPr lang="fr-FR" sz="2000" b="0" i="0" u="none" strike="noStrike" kern="1200" cap="none" spc="0" baseline="0">
                <a:solidFill>
                  <a:srgbClr val="AD84C6"/>
                </a:solidFill>
                <a:uFillTx/>
                <a:latin typeface="Trebuchet MS"/>
              </a:rPr>
            </a:br>
            <a:r>
              <a:rPr lang="fr-FR" sz="2000" b="0" i="0" u="none" strike="noStrike" kern="1200" cap="none" spc="0" baseline="0">
                <a:solidFill>
                  <a:srgbClr val="AD84C6"/>
                </a:solidFill>
                <a:uFillTx/>
                <a:latin typeface="Trebuchet MS"/>
              </a:rPr>
              <a:t>- 2 continents</a:t>
            </a:r>
            <a:br>
              <a:rPr lang="fr-FR" sz="2000" b="0" i="0" u="none" strike="noStrike" kern="1200" cap="none" spc="0" baseline="0">
                <a:solidFill>
                  <a:srgbClr val="AD84C6"/>
                </a:solidFill>
                <a:uFillTx/>
                <a:latin typeface="Trebuchet MS"/>
              </a:rPr>
            </a:br>
            <a:r>
              <a:rPr lang="fr-FR" sz="2000" b="0" i="0" u="none" strike="noStrike" kern="1200" cap="none" spc="0" baseline="0">
                <a:solidFill>
                  <a:srgbClr val="AD84C6"/>
                </a:solidFill>
                <a:uFillTx/>
                <a:latin typeface="Trebuchet MS"/>
              </a:rPr>
              <a:t>- 2 cultures (chinoise &amp; indienne)</a:t>
            </a:r>
          </a:p>
        </p:txBody>
      </p:sp>
      <p:sp>
        <p:nvSpPr>
          <p:cNvPr id="7" name="ZoneTexte 7"/>
          <p:cNvSpPr txBox="1"/>
          <p:nvPr/>
        </p:nvSpPr>
        <p:spPr>
          <a:xfrm>
            <a:off x="5861532" y="4180920"/>
            <a:ext cx="4290648" cy="46166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AD84C6"/>
                </a:solidFill>
                <a:uFillTx/>
                <a:latin typeface="Trebuchet MS"/>
              </a:rPr>
              <a:t>Lieu de brassage</a:t>
            </a:r>
          </a:p>
        </p:txBody>
      </p:sp>
      <p:sp>
        <p:nvSpPr>
          <p:cNvPr id="8" name="ZoneTexte 8"/>
          <p:cNvSpPr txBox="1"/>
          <p:nvPr/>
        </p:nvSpPr>
        <p:spPr>
          <a:xfrm>
            <a:off x="5861532" y="4642591"/>
            <a:ext cx="4138245" cy="1938994"/>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 Ethnies</a:t>
            </a:r>
            <a:br>
              <a:rPr lang="fr-FR" sz="2000" b="0" i="0" u="none" strike="noStrike" kern="1200" cap="none" spc="0" baseline="0">
                <a:solidFill>
                  <a:srgbClr val="AD84C6"/>
                </a:solidFill>
                <a:uFillTx/>
                <a:latin typeface="Trebuchet MS"/>
              </a:rPr>
            </a:br>
            <a:r>
              <a:rPr lang="fr-FR" sz="2000" b="0" i="0" u="none" strike="noStrike" kern="1200" cap="none" spc="0" baseline="0">
                <a:solidFill>
                  <a:srgbClr val="AD84C6"/>
                </a:solidFill>
                <a:uFillTx/>
                <a:latin typeface="Trebuchet MS"/>
              </a:rPr>
              <a:t>- Langues</a:t>
            </a:r>
            <a:br>
              <a:rPr lang="fr-FR" sz="2000" b="0" i="0" u="none" strike="noStrike" kern="1200" cap="none" spc="0" baseline="0">
                <a:solidFill>
                  <a:srgbClr val="AD84C6"/>
                </a:solidFill>
                <a:uFillTx/>
                <a:latin typeface="Trebuchet MS"/>
              </a:rPr>
            </a:br>
            <a:r>
              <a:rPr lang="fr-FR" sz="2000" b="0" i="0" u="none" strike="noStrike" kern="1200" cap="none" spc="0" baseline="0">
                <a:solidFill>
                  <a:srgbClr val="AD84C6"/>
                </a:solidFill>
                <a:uFillTx/>
                <a:latin typeface="Trebuchet MS"/>
              </a:rPr>
              <a:t>- Religions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 Niveaux de vie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 Régimes politiques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 Systèmes économiques</a:t>
            </a:r>
          </a:p>
        </p:txBody>
      </p:sp>
    </p:spTree>
    <p:extLst>
      <p:ext uri="{BB962C8B-B14F-4D97-AF65-F5344CB8AC3E}">
        <p14:creationId xmlns:p14="http://schemas.microsoft.com/office/powerpoint/2010/main" val="37211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L’unification politique de l’Asie du Sud-Est</a:t>
            </a:r>
          </a:p>
        </p:txBody>
      </p:sp>
      <p:pic>
        <p:nvPicPr>
          <p:cNvPr id="3"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090" y="2188305"/>
            <a:ext cx="6598017" cy="4259384"/>
          </a:xfrm>
          <a:prstGeom prst="rect">
            <a:avLst/>
          </a:prstGeom>
          <a:noFill/>
          <a:ln>
            <a:noFill/>
          </a:ln>
        </p:spPr>
      </p:pic>
      <p:sp>
        <p:nvSpPr>
          <p:cNvPr id="4" name="ZoneTexte 4"/>
          <p:cNvSpPr txBox="1"/>
          <p:nvPr/>
        </p:nvSpPr>
        <p:spPr>
          <a:xfrm>
            <a:off x="6947108" y="2188305"/>
            <a:ext cx="4290648" cy="46166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AD84C6"/>
                </a:solidFill>
                <a:uFillTx/>
                <a:latin typeface="Trebuchet MS"/>
              </a:rPr>
              <a:t>Vision 2020 :</a:t>
            </a:r>
          </a:p>
        </p:txBody>
      </p:sp>
      <p:sp>
        <p:nvSpPr>
          <p:cNvPr id="5" name="ZoneTexte 5"/>
          <p:cNvSpPr txBox="1"/>
          <p:nvPr/>
        </p:nvSpPr>
        <p:spPr>
          <a:xfrm>
            <a:off x="6947108" y="2649967"/>
            <a:ext cx="2970620" cy="2554540"/>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1" u="none" strike="noStrike" kern="1200" cap="none" spc="0" baseline="0">
                <a:solidFill>
                  <a:srgbClr val="AD84C6"/>
                </a:solidFill>
                <a:uFillTx/>
                <a:latin typeface="Trebuchet MS"/>
              </a:rPr>
              <a:t>« communauté de sociétés bienveillantes, où nos montagnes, rivières et mers ne nous divisent plus, mais nous rassemblent dans l’amitié, la coopération et le commerce »</a:t>
            </a:r>
          </a:p>
        </p:txBody>
      </p:sp>
      <p:sp>
        <p:nvSpPr>
          <p:cNvPr id="6" name="ZoneTexte 10"/>
          <p:cNvSpPr txBox="1"/>
          <p:nvPr/>
        </p:nvSpPr>
        <p:spPr>
          <a:xfrm>
            <a:off x="6947108" y="5204517"/>
            <a:ext cx="4290648" cy="46166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AD84C6"/>
                </a:solidFill>
                <a:uFillTx/>
                <a:latin typeface="Trebuchet MS"/>
              </a:rPr>
              <a:t>Quelques chiffres :</a:t>
            </a:r>
          </a:p>
        </p:txBody>
      </p:sp>
      <p:sp>
        <p:nvSpPr>
          <p:cNvPr id="7" name="ZoneTexte 11"/>
          <p:cNvSpPr txBox="1"/>
          <p:nvPr/>
        </p:nvSpPr>
        <p:spPr>
          <a:xfrm>
            <a:off x="6947108" y="5666180"/>
            <a:ext cx="2970620" cy="70788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AD84C6"/>
                </a:solidFill>
                <a:uFillTx/>
                <a:latin typeface="Trebuchet MS"/>
              </a:rPr>
              <a:t>600 millions d’habitants</a:t>
            </a:r>
            <a:br>
              <a:rPr lang="fr-FR" sz="2000" b="0" i="0" u="none" strike="noStrike" kern="1200" cap="none" spc="0" baseline="0">
                <a:solidFill>
                  <a:srgbClr val="AD84C6"/>
                </a:solidFill>
                <a:uFillTx/>
                <a:latin typeface="Trebuchet MS"/>
              </a:rPr>
            </a:br>
            <a:r>
              <a:rPr lang="fr-FR" sz="2000" b="0" i="0" u="none" strike="noStrike" kern="1200" cap="none" spc="0" baseline="0">
                <a:solidFill>
                  <a:srgbClr val="AD84C6"/>
                </a:solidFill>
                <a:uFillTx/>
                <a:latin typeface="Trebuchet MS"/>
              </a:rPr>
              <a:t>2</a:t>
            </a:r>
            <a:r>
              <a:rPr lang="fr-FR" sz="2000" b="0" i="0" u="none" strike="noStrike" kern="1200" cap="none" spc="0" baseline="30000">
                <a:solidFill>
                  <a:srgbClr val="AD84C6"/>
                </a:solidFill>
                <a:uFillTx/>
                <a:latin typeface="Trebuchet MS"/>
              </a:rPr>
              <a:t>ème</a:t>
            </a:r>
            <a:r>
              <a:rPr lang="fr-FR" sz="2000" b="0" i="0" u="none" strike="noStrike" kern="1200" cap="none" spc="0" baseline="0">
                <a:solidFill>
                  <a:srgbClr val="AD84C6"/>
                </a:solidFill>
                <a:uFillTx/>
                <a:latin typeface="Trebuchet MS"/>
              </a:rPr>
              <a:t> union régionale</a:t>
            </a:r>
          </a:p>
        </p:txBody>
      </p:sp>
    </p:spTree>
    <p:extLst>
      <p:ext uri="{BB962C8B-B14F-4D97-AF65-F5344CB8AC3E}">
        <p14:creationId xmlns:p14="http://schemas.microsoft.com/office/powerpoint/2010/main" val="204507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Carrefour de religions</a:t>
            </a:r>
          </a:p>
        </p:txBody>
      </p:sp>
      <p:pic>
        <p:nvPicPr>
          <p:cNvPr id="3" name="Imag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77331" y="1329263"/>
            <a:ext cx="7928787" cy="5339405"/>
          </a:xfrm>
          <a:prstGeom prst="rect">
            <a:avLst/>
          </a:prstGeom>
          <a:noFill/>
          <a:ln w="9528">
            <a:solidFill>
              <a:srgbClr val="AD84C6"/>
            </a:solidFill>
            <a:prstDash val="solid"/>
          </a:ln>
        </p:spPr>
      </p:pic>
    </p:spTree>
    <p:extLst>
      <p:ext uri="{BB962C8B-B14F-4D97-AF65-F5344CB8AC3E}">
        <p14:creationId xmlns:p14="http://schemas.microsoft.com/office/powerpoint/2010/main" val="329465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560050" y="151504"/>
            <a:ext cx="9404723" cy="1400530"/>
          </a:xfrm>
        </p:spPr>
        <p:txBody>
          <a:bodyPr/>
          <a:lstStyle/>
          <a:p>
            <a:pPr lvl="0"/>
            <a:r>
              <a:rPr lang="fr-FR" dirty="0"/>
              <a:t>Carrefour des colonisations</a:t>
            </a:r>
          </a:p>
        </p:txBody>
      </p:sp>
      <p:pic>
        <p:nvPicPr>
          <p:cNvPr id="3" name="Imag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60049" y="1064237"/>
            <a:ext cx="8175159" cy="5497312"/>
          </a:xfrm>
          <a:prstGeom prst="rect">
            <a:avLst/>
          </a:prstGeom>
          <a:solidFill>
            <a:srgbClr val="AD84C6"/>
          </a:solidFill>
          <a:ln w="9528">
            <a:solidFill>
              <a:srgbClr val="AD84C6"/>
            </a:solidFill>
            <a:prstDash val="solid"/>
          </a:ln>
        </p:spPr>
      </p:pic>
    </p:spTree>
    <p:extLst>
      <p:ext uri="{BB962C8B-B14F-4D97-AF65-F5344CB8AC3E}">
        <p14:creationId xmlns:p14="http://schemas.microsoft.com/office/powerpoint/2010/main" val="284527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42258" y="22989"/>
            <a:ext cx="12149742" cy="867636"/>
          </a:xfrm>
        </p:spPr>
        <p:txBody>
          <a:bodyPr/>
          <a:lstStyle/>
          <a:p>
            <a:pPr lvl="0"/>
            <a:r>
              <a:rPr lang="fr-FR" dirty="0" err="1"/>
              <a:t>Pakxe</a:t>
            </a:r>
            <a:r>
              <a:rPr lang="fr-FR" dirty="0"/>
              <a:t> et les 4 portes de l’Asie du Sud-Est</a:t>
            </a:r>
          </a:p>
        </p:txBody>
      </p:sp>
      <p:pic>
        <p:nvPicPr>
          <p:cNvPr id="3"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96309" y="1930398"/>
            <a:ext cx="5017962" cy="4556363"/>
          </a:xfrm>
          <a:prstGeom prst="rect">
            <a:avLst/>
          </a:prstGeom>
          <a:noFill/>
          <a:ln>
            <a:noFill/>
          </a:ln>
        </p:spPr>
      </p:pic>
      <p:cxnSp>
        <p:nvCxnSpPr>
          <p:cNvPr id="4" name="Connecteur droit 5"/>
          <p:cNvCxnSpPr/>
          <p:nvPr/>
        </p:nvCxnSpPr>
        <p:spPr>
          <a:xfrm>
            <a:off x="3340358" y="2873831"/>
            <a:ext cx="3415000" cy="354558"/>
          </a:xfrm>
          <a:prstGeom prst="straightConnector1">
            <a:avLst/>
          </a:prstGeom>
          <a:noFill/>
          <a:ln w="12701">
            <a:solidFill>
              <a:srgbClr val="000000"/>
            </a:solidFill>
            <a:prstDash val="solid"/>
          </a:ln>
        </p:spPr>
      </p:cxnSp>
      <p:cxnSp>
        <p:nvCxnSpPr>
          <p:cNvPr id="5" name="Connecteur droit 7"/>
          <p:cNvCxnSpPr/>
          <p:nvPr/>
        </p:nvCxnSpPr>
        <p:spPr>
          <a:xfrm>
            <a:off x="4674641" y="2313989"/>
            <a:ext cx="139958" cy="3816221"/>
          </a:xfrm>
          <a:prstGeom prst="straightConnector1">
            <a:avLst/>
          </a:prstGeom>
          <a:noFill/>
          <a:ln w="12701">
            <a:solidFill>
              <a:srgbClr val="000000"/>
            </a:solidFill>
            <a:prstDash val="solid"/>
          </a:ln>
        </p:spPr>
      </p:cxnSp>
      <p:sp>
        <p:nvSpPr>
          <p:cNvPr id="6" name="ZoneTexte 9"/>
          <p:cNvSpPr txBox="1"/>
          <p:nvPr/>
        </p:nvSpPr>
        <p:spPr>
          <a:xfrm>
            <a:off x="2173411" y="2619342"/>
            <a:ext cx="1166947" cy="338554"/>
          </a:xfrm>
          <a:prstGeom prst="rect">
            <a:avLst/>
          </a:prstGeom>
          <a:solidFill>
            <a:srgbClr val="AD84C6">
              <a:alpha val="57000"/>
            </a:srgbClr>
          </a:solidFill>
          <a:ln>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Trebuchet MS"/>
              </a:rPr>
              <a:t>Rangoon</a:t>
            </a:r>
          </a:p>
        </p:txBody>
      </p:sp>
      <p:sp>
        <p:nvSpPr>
          <p:cNvPr id="7" name="ZoneTexte 10"/>
          <p:cNvSpPr txBox="1"/>
          <p:nvPr/>
        </p:nvSpPr>
        <p:spPr>
          <a:xfrm>
            <a:off x="4298960" y="2052379"/>
            <a:ext cx="751362" cy="261610"/>
          </a:xfrm>
          <a:prstGeom prst="rect">
            <a:avLst/>
          </a:prstGeom>
          <a:solidFill>
            <a:srgbClr val="AD84C6">
              <a:alpha val="57000"/>
            </a:srgbClr>
          </a:solidFill>
          <a:ln>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Trebuchet MS"/>
              </a:rPr>
              <a:t>Hanoi</a:t>
            </a:r>
          </a:p>
        </p:txBody>
      </p:sp>
      <p:sp>
        <p:nvSpPr>
          <p:cNvPr id="8" name="ZoneTexte 11"/>
          <p:cNvSpPr txBox="1"/>
          <p:nvPr/>
        </p:nvSpPr>
        <p:spPr>
          <a:xfrm>
            <a:off x="6675213" y="3027553"/>
            <a:ext cx="985255" cy="338554"/>
          </a:xfrm>
          <a:prstGeom prst="rect">
            <a:avLst/>
          </a:prstGeom>
          <a:solidFill>
            <a:srgbClr val="AD84C6">
              <a:alpha val="57000"/>
            </a:srgbClr>
          </a:solidFill>
          <a:ln>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dirty="0">
                <a:solidFill>
                  <a:srgbClr val="000000"/>
                </a:solidFill>
                <a:uFillTx/>
                <a:latin typeface="Trebuchet MS"/>
              </a:rPr>
              <a:t>Manille</a:t>
            </a:r>
          </a:p>
        </p:txBody>
      </p:sp>
      <p:sp>
        <p:nvSpPr>
          <p:cNvPr id="9" name="ZoneTexte 12"/>
          <p:cNvSpPr txBox="1"/>
          <p:nvPr/>
        </p:nvSpPr>
        <p:spPr>
          <a:xfrm>
            <a:off x="4247915" y="5994318"/>
            <a:ext cx="1010540" cy="253916"/>
          </a:xfrm>
          <a:prstGeom prst="rect">
            <a:avLst/>
          </a:prstGeom>
          <a:solidFill>
            <a:srgbClr val="AD84C6">
              <a:alpha val="57000"/>
            </a:srgbClr>
          </a:solidFill>
          <a:ln>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50" b="0" i="0" u="none" strike="noStrike" kern="1200" cap="none" spc="0" baseline="0" dirty="0">
                <a:solidFill>
                  <a:srgbClr val="000000"/>
                </a:solidFill>
                <a:uFillTx/>
                <a:latin typeface="Trebuchet MS"/>
              </a:rPr>
              <a:t>Jakarta</a:t>
            </a:r>
          </a:p>
        </p:txBody>
      </p:sp>
      <p:sp>
        <p:nvSpPr>
          <p:cNvPr id="10" name="ZoneTexte 13"/>
          <p:cNvSpPr txBox="1"/>
          <p:nvPr/>
        </p:nvSpPr>
        <p:spPr>
          <a:xfrm>
            <a:off x="4413379" y="2892494"/>
            <a:ext cx="587831" cy="253916"/>
          </a:xfrm>
          <a:prstGeom prst="rect">
            <a:avLst/>
          </a:prstGeom>
          <a:solidFill>
            <a:srgbClr val="AD84C6">
              <a:alpha val="57000"/>
            </a:srgbClr>
          </a:solidFill>
          <a:ln>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50" b="1" i="0" u="none" strike="noStrike" kern="1200" cap="none" spc="0" baseline="0" dirty="0" err="1" smtClean="0">
                <a:solidFill>
                  <a:srgbClr val="000000"/>
                </a:solidFill>
                <a:uFillTx/>
                <a:latin typeface="Trebuchet MS"/>
              </a:rPr>
              <a:t>Pakxe</a:t>
            </a:r>
            <a:endParaRPr lang="fr-FR" sz="1050" b="1" i="0" u="none" strike="noStrike" kern="1200" cap="none" spc="0" baseline="0" dirty="0">
              <a:solidFill>
                <a:srgbClr val="000000"/>
              </a:solidFill>
              <a:uFillTx/>
              <a:latin typeface="Trebuchet MS"/>
            </a:endParaRPr>
          </a:p>
        </p:txBody>
      </p:sp>
      <p:sp>
        <p:nvSpPr>
          <p:cNvPr id="11" name="ZoneTexte 14"/>
          <p:cNvSpPr txBox="1"/>
          <p:nvPr/>
        </p:nvSpPr>
        <p:spPr>
          <a:xfrm>
            <a:off x="3076901" y="925396"/>
            <a:ext cx="3848618" cy="646334"/>
          </a:xfrm>
          <a:prstGeom prst="rect">
            <a:avLst/>
          </a:prstGeom>
          <a:solidFill>
            <a:srgbClr val="BDC7D7">
              <a:alpha val="75000"/>
            </a:srgbClr>
          </a:solid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393439"/>
                </a:solidFill>
                <a:uFillTx/>
                <a:latin typeface="Trebuchet MS"/>
              </a:rPr>
              <a:t>Porte Nord/Chine</a:t>
            </a:r>
            <a:br>
              <a:rPr lang="fr-FR" sz="1800" b="0" i="0" u="none" strike="noStrike" kern="1200" cap="none" spc="0" baseline="0" dirty="0">
                <a:solidFill>
                  <a:srgbClr val="393439"/>
                </a:solidFill>
                <a:uFillTx/>
                <a:latin typeface="Trebuchet MS"/>
              </a:rPr>
            </a:br>
            <a:r>
              <a:rPr lang="fr-FR" sz="1800" b="0" i="0" u="none" strike="noStrike" kern="1200" cap="none" spc="0" baseline="0" dirty="0">
                <a:solidFill>
                  <a:srgbClr val="393439"/>
                </a:solidFill>
                <a:uFillTx/>
                <a:latin typeface="Trebuchet MS"/>
              </a:rPr>
              <a:t>Confucianisme – Héritage français</a:t>
            </a:r>
          </a:p>
        </p:txBody>
      </p:sp>
      <p:sp>
        <p:nvSpPr>
          <p:cNvPr id="12" name="ZoneTexte 15"/>
          <p:cNvSpPr txBox="1"/>
          <p:nvPr/>
        </p:nvSpPr>
        <p:spPr>
          <a:xfrm>
            <a:off x="8086453" y="3088233"/>
            <a:ext cx="3700631" cy="646334"/>
          </a:xfrm>
          <a:prstGeom prst="rect">
            <a:avLst/>
          </a:prstGeom>
          <a:solidFill>
            <a:srgbClr val="BDC7D7">
              <a:alpha val="75000"/>
            </a:srgbClr>
          </a:solid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393439"/>
                </a:solidFill>
                <a:uFillTx/>
                <a:latin typeface="Trebuchet MS"/>
              </a:rPr>
              <a:t>Porte Est/Pacifique</a:t>
            </a:r>
            <a:br>
              <a:rPr lang="fr-FR" sz="1800" b="0" i="0" u="none" strike="noStrike" kern="1200" cap="none" spc="0" baseline="0" dirty="0">
                <a:solidFill>
                  <a:srgbClr val="393439"/>
                </a:solidFill>
                <a:uFillTx/>
                <a:latin typeface="Trebuchet MS"/>
              </a:rPr>
            </a:br>
            <a:r>
              <a:rPr lang="fr-FR" sz="1800" b="0" i="0" u="none" strike="noStrike" kern="1200" cap="none" spc="0" baseline="0" dirty="0">
                <a:solidFill>
                  <a:srgbClr val="393439"/>
                </a:solidFill>
                <a:uFillTx/>
                <a:latin typeface="Trebuchet MS"/>
              </a:rPr>
              <a:t>Catholicisme – héritage espagnol</a:t>
            </a:r>
          </a:p>
        </p:txBody>
      </p:sp>
      <p:sp>
        <p:nvSpPr>
          <p:cNvPr id="13" name="ZoneTexte 16"/>
          <p:cNvSpPr txBox="1"/>
          <p:nvPr/>
        </p:nvSpPr>
        <p:spPr>
          <a:xfrm>
            <a:off x="3589258" y="6204584"/>
            <a:ext cx="3166100" cy="646334"/>
          </a:xfrm>
          <a:prstGeom prst="rect">
            <a:avLst/>
          </a:prstGeom>
          <a:solidFill>
            <a:srgbClr val="BDC7D7">
              <a:alpha val="75000"/>
            </a:srgbClr>
          </a:solid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393439"/>
                </a:solidFill>
                <a:uFillTx/>
                <a:latin typeface="Trebuchet MS"/>
              </a:rPr>
              <a:t>Porte Sud/Océanie</a:t>
            </a:r>
            <a:br>
              <a:rPr lang="fr-FR" sz="1800" b="0" i="0" u="none" strike="noStrike" kern="1200" cap="none" spc="0" baseline="0" dirty="0">
                <a:solidFill>
                  <a:srgbClr val="393439"/>
                </a:solidFill>
                <a:uFillTx/>
                <a:latin typeface="Trebuchet MS"/>
              </a:rPr>
            </a:br>
            <a:r>
              <a:rPr lang="fr-FR" sz="1800" b="0" i="0" u="none" strike="noStrike" kern="1200" cap="none" spc="0" baseline="0" dirty="0">
                <a:solidFill>
                  <a:srgbClr val="393439"/>
                </a:solidFill>
                <a:uFillTx/>
                <a:latin typeface="Trebuchet MS"/>
              </a:rPr>
              <a:t>Islam – héritage néerlandais</a:t>
            </a:r>
          </a:p>
        </p:txBody>
      </p:sp>
      <p:sp>
        <p:nvSpPr>
          <p:cNvPr id="14" name="ZoneTexte 17"/>
          <p:cNvSpPr txBox="1"/>
          <p:nvPr/>
        </p:nvSpPr>
        <p:spPr>
          <a:xfrm>
            <a:off x="37051" y="3073883"/>
            <a:ext cx="3338145" cy="646334"/>
          </a:xfrm>
          <a:prstGeom prst="rect">
            <a:avLst/>
          </a:prstGeom>
          <a:solidFill>
            <a:srgbClr val="BDC7D7">
              <a:alpha val="75000"/>
            </a:srgbClr>
          </a:solidFill>
          <a:ln>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393439"/>
                </a:solidFill>
                <a:uFillTx/>
                <a:latin typeface="Trebuchet MS"/>
              </a:rPr>
              <a:t>Porte Ouest/Inde</a:t>
            </a:r>
            <a:br>
              <a:rPr lang="fr-FR" sz="1800" b="0" i="0" u="none" strike="noStrike" kern="1200" cap="none" spc="0" baseline="0">
                <a:solidFill>
                  <a:srgbClr val="393439"/>
                </a:solidFill>
                <a:uFillTx/>
                <a:latin typeface="Trebuchet MS"/>
              </a:rPr>
            </a:br>
            <a:r>
              <a:rPr lang="fr-FR" sz="1800" b="0" i="0" u="none" strike="noStrike" kern="1200" cap="none" spc="0" baseline="0">
                <a:solidFill>
                  <a:srgbClr val="393439"/>
                </a:solidFill>
                <a:uFillTx/>
                <a:latin typeface="Trebuchet MS"/>
              </a:rPr>
              <a:t>Bouddhisme – héritage anglais</a:t>
            </a:r>
          </a:p>
        </p:txBody>
      </p:sp>
    </p:spTree>
    <p:extLst>
      <p:ext uri="{BB962C8B-B14F-4D97-AF65-F5344CB8AC3E}">
        <p14:creationId xmlns:p14="http://schemas.microsoft.com/office/powerpoint/2010/main" val="96409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21866" y="0"/>
            <a:ext cx="12170134" cy="1400530"/>
          </a:xfrm>
        </p:spPr>
        <p:txBody>
          <a:bodyPr/>
          <a:lstStyle/>
          <a:p>
            <a:r>
              <a:rPr lang="fr-FR" dirty="0"/>
              <a:t>Mourir pour les siens (intégrisme)</a:t>
            </a:r>
            <a:br>
              <a:rPr lang="fr-FR" dirty="0"/>
            </a:br>
            <a:r>
              <a:rPr lang="fr-FR" dirty="0"/>
              <a:t>Vivre pour les autres (intégration) </a:t>
            </a:r>
            <a:r>
              <a:rPr lang="fr-FR" dirty="0" smtClean="0"/>
              <a:t/>
            </a:r>
            <a:br>
              <a:rPr lang="fr-FR" dirty="0" smtClean="0"/>
            </a:br>
            <a:endParaRPr lang="fr-FR" dirty="0"/>
          </a:p>
        </p:txBody>
      </p:sp>
      <p:grpSp>
        <p:nvGrpSpPr>
          <p:cNvPr id="3" name="Diagramme 3"/>
          <p:cNvGrpSpPr/>
          <p:nvPr/>
        </p:nvGrpSpPr>
        <p:grpSpPr>
          <a:xfrm>
            <a:off x="863147" y="1930398"/>
            <a:ext cx="4857265" cy="4857265"/>
            <a:chOff x="863147" y="1930398"/>
            <a:chExt cx="4857265" cy="4857265"/>
          </a:xfrm>
        </p:grpSpPr>
        <p:sp>
          <p:nvSpPr>
            <p:cNvPr id="4" name="Forme libre 3"/>
            <p:cNvSpPr/>
            <p:nvPr/>
          </p:nvSpPr>
          <p:spPr>
            <a:xfrm>
              <a:off x="863147" y="1930398"/>
              <a:ext cx="4857265" cy="4857265"/>
            </a:xfrm>
            <a:custGeom>
              <a:avLst/>
              <a:gdLst>
                <a:gd name="f0" fmla="val 10800000"/>
                <a:gd name="f1" fmla="val 5400000"/>
                <a:gd name="f2" fmla="val 180"/>
                <a:gd name="f3" fmla="val w"/>
                <a:gd name="f4" fmla="val h"/>
                <a:gd name="f5" fmla="val 0"/>
                <a:gd name="f6" fmla="val 4857261"/>
                <a:gd name="f7" fmla="val 2428631"/>
                <a:gd name="f8" fmla="val 1087335"/>
                <a:gd name="f9" fmla="val 3769927"/>
                <a:gd name="f10" fmla="val 4857262"/>
                <a:gd name="f11" fmla="+- 0 0 -90"/>
                <a:gd name="f12" fmla="*/ f3 1 4857261"/>
                <a:gd name="f13" fmla="*/ f4 1 4857261"/>
                <a:gd name="f14" fmla="val f5"/>
                <a:gd name="f15" fmla="val f6"/>
                <a:gd name="f16" fmla="*/ f11 f0 1"/>
                <a:gd name="f17" fmla="+- f15 0 f14"/>
                <a:gd name="f18" fmla="*/ f16 1 f2"/>
                <a:gd name="f19" fmla="*/ f17 1 4857261"/>
                <a:gd name="f20" fmla="*/ 0 f17 1"/>
                <a:gd name="f21" fmla="*/ 2428631 f17 1"/>
                <a:gd name="f22" fmla="*/ 4857262 f17 1"/>
                <a:gd name="f23" fmla="+- f18 0 f1"/>
                <a:gd name="f24" fmla="*/ f20 1 4857261"/>
                <a:gd name="f25" fmla="*/ f21 1 4857261"/>
                <a:gd name="f26" fmla="*/ f22 1 4857261"/>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0 f12 1"/>
                <a:gd name="f39" fmla="*/ f29 f13 1"/>
                <a:gd name="f40" fmla="*/ f31 f12 1"/>
                <a:gd name="f41" fmla="*/ f31 f13 1"/>
              </a:gdLst>
              <a:ahLst/>
              <a:cxnLst>
                <a:cxn ang="3cd4">
                  <a:pos x="hc" y="t"/>
                </a:cxn>
                <a:cxn ang="0">
                  <a:pos x="r" y="vc"/>
                </a:cxn>
                <a:cxn ang="cd4">
                  <a:pos x="hc" y="b"/>
                </a:cxn>
                <a:cxn ang="cd2">
                  <a:pos x="l" y="vc"/>
                </a:cxn>
                <a:cxn ang="f23">
                  <a:pos x="f36" y="f37"/>
                </a:cxn>
                <a:cxn ang="f23">
                  <a:pos x="f38" y="f39"/>
                </a:cxn>
                <a:cxn ang="f23">
                  <a:pos x="f40" y="f37"/>
                </a:cxn>
                <a:cxn ang="f23">
                  <a:pos x="f38" y="f41"/>
                </a:cxn>
                <a:cxn ang="f23">
                  <a:pos x="f36" y="f37"/>
                </a:cxn>
              </a:cxnLst>
              <a:rect l="f32" t="f35" r="f33" b="f34"/>
              <a:pathLst>
                <a:path w="4857261" h="4857261">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5D739A"/>
            </a:solidFill>
            <a:ln w="19046">
              <a:solidFill>
                <a:srgbClr val="FFFFFF"/>
              </a:solidFill>
              <a:prstDash val="solid"/>
            </a:ln>
          </p:spPr>
          <p:txBody>
            <a:bodyPr vert="horz" wrap="square" lIns="1688585" tIns="413546" rIns="1688585" bIns="4299362" anchor="ctr" anchorCtr="1" compatLnSpc="1"/>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a:solidFill>
                    <a:srgbClr val="FFFFFF"/>
                  </a:solidFill>
                  <a:uFillTx/>
                  <a:latin typeface="Trebuchet MS"/>
                </a:rPr>
                <a:t>Monde</a:t>
              </a:r>
            </a:p>
          </p:txBody>
        </p:sp>
        <p:sp>
          <p:nvSpPr>
            <p:cNvPr id="5" name="Forme libre 4"/>
            <p:cNvSpPr/>
            <p:nvPr/>
          </p:nvSpPr>
          <p:spPr>
            <a:xfrm>
              <a:off x="1227444" y="2658992"/>
              <a:ext cx="4128671" cy="4128671"/>
            </a:xfrm>
            <a:custGeom>
              <a:avLst/>
              <a:gdLst>
                <a:gd name="f0" fmla="val 10800000"/>
                <a:gd name="f1" fmla="val 5400000"/>
                <a:gd name="f2" fmla="val 180"/>
                <a:gd name="f3" fmla="val w"/>
                <a:gd name="f4" fmla="val h"/>
                <a:gd name="f5" fmla="val 0"/>
                <a:gd name="f6" fmla="val 4128672"/>
                <a:gd name="f7" fmla="val 2064336"/>
                <a:gd name="f8" fmla="val 924235"/>
                <a:gd name="f9" fmla="val 3204437"/>
                <a:gd name="f10" fmla="+- 0 0 -90"/>
                <a:gd name="f11" fmla="*/ f3 1 4128672"/>
                <a:gd name="f12" fmla="*/ f4 1 4128672"/>
                <a:gd name="f13" fmla="val f5"/>
                <a:gd name="f14" fmla="val f6"/>
                <a:gd name="f15" fmla="*/ f10 f0 1"/>
                <a:gd name="f16" fmla="+- f14 0 f13"/>
                <a:gd name="f17" fmla="*/ f15 1 f2"/>
                <a:gd name="f18" fmla="*/ f16 1 4128672"/>
                <a:gd name="f19" fmla="*/ 0 f16 1"/>
                <a:gd name="f20" fmla="*/ 2064336 f16 1"/>
                <a:gd name="f21" fmla="*/ 4128672 f16 1"/>
                <a:gd name="f22" fmla="+- f17 0 f1"/>
                <a:gd name="f23" fmla="*/ f19 1 4128672"/>
                <a:gd name="f24" fmla="*/ f20 1 4128672"/>
                <a:gd name="f25" fmla="*/ f21 1 4128672"/>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4128672" h="4128672">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5E7BA1"/>
            </a:solidFill>
            <a:ln w="19046">
              <a:solidFill>
                <a:srgbClr val="FFFFFF"/>
              </a:solidFill>
              <a:prstDash val="solid"/>
            </a:ln>
          </p:spPr>
          <p:txBody>
            <a:bodyPr vert="horz" wrap="square" lIns="1302105" tIns="365412" rIns="1302105" bIns="3544488"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1" i="0" u="none" strike="noStrike" kern="1200" cap="none" spc="0" baseline="0">
                  <a:solidFill>
                    <a:srgbClr val="FFFFFF"/>
                  </a:solidFill>
                  <a:uFillTx/>
                  <a:latin typeface="Trebuchet MS"/>
                </a:rPr>
                <a:t>Asie du Sud-Est</a:t>
              </a:r>
            </a:p>
          </p:txBody>
        </p:sp>
        <p:sp>
          <p:nvSpPr>
            <p:cNvPr id="6" name="Forme libre 5"/>
            <p:cNvSpPr/>
            <p:nvPr/>
          </p:nvSpPr>
          <p:spPr>
            <a:xfrm>
              <a:off x="1591732" y="3387577"/>
              <a:ext cx="3400086" cy="3400086"/>
            </a:xfrm>
            <a:custGeom>
              <a:avLst/>
              <a:gdLst>
                <a:gd name="f0" fmla="val 10800000"/>
                <a:gd name="f1" fmla="val 5400000"/>
                <a:gd name="f2" fmla="val 180"/>
                <a:gd name="f3" fmla="val w"/>
                <a:gd name="f4" fmla="val h"/>
                <a:gd name="f5" fmla="val 0"/>
                <a:gd name="f6" fmla="val 3400083"/>
                <a:gd name="f7" fmla="val 1700042"/>
                <a:gd name="f8" fmla="val 761135"/>
                <a:gd name="f9" fmla="val 2638949"/>
                <a:gd name="f10" fmla="val 3400084"/>
                <a:gd name="f11" fmla="+- 0 0 -90"/>
                <a:gd name="f12" fmla="*/ f3 1 3400083"/>
                <a:gd name="f13" fmla="*/ f4 1 3400083"/>
                <a:gd name="f14" fmla="val f5"/>
                <a:gd name="f15" fmla="val f6"/>
                <a:gd name="f16" fmla="*/ f11 f0 1"/>
                <a:gd name="f17" fmla="+- f15 0 f14"/>
                <a:gd name="f18" fmla="*/ f16 1 f2"/>
                <a:gd name="f19" fmla="*/ f17 1 3400083"/>
                <a:gd name="f20" fmla="*/ 0 f17 1"/>
                <a:gd name="f21" fmla="*/ 1700042 f17 1"/>
                <a:gd name="f22" fmla="*/ 3400084 f17 1"/>
                <a:gd name="f23" fmla="+- f18 0 f1"/>
                <a:gd name="f24" fmla="*/ f20 1 3400083"/>
                <a:gd name="f25" fmla="*/ f21 1 3400083"/>
                <a:gd name="f26" fmla="*/ f22 1 3400083"/>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0 f12 1"/>
                <a:gd name="f39" fmla="*/ f29 f13 1"/>
                <a:gd name="f40" fmla="*/ f31 f12 1"/>
                <a:gd name="f41" fmla="*/ f31 f13 1"/>
              </a:gdLst>
              <a:ahLst/>
              <a:cxnLst>
                <a:cxn ang="3cd4">
                  <a:pos x="hc" y="t"/>
                </a:cxn>
                <a:cxn ang="0">
                  <a:pos x="r" y="vc"/>
                </a:cxn>
                <a:cxn ang="cd4">
                  <a:pos x="hc" y="b"/>
                </a:cxn>
                <a:cxn ang="cd2">
                  <a:pos x="l" y="vc"/>
                </a:cxn>
                <a:cxn ang="f23">
                  <a:pos x="f36" y="f37"/>
                </a:cxn>
                <a:cxn ang="f23">
                  <a:pos x="f38" y="f39"/>
                </a:cxn>
                <a:cxn ang="f23">
                  <a:pos x="f40" y="f37"/>
                </a:cxn>
                <a:cxn ang="f23">
                  <a:pos x="f38" y="f41"/>
                </a:cxn>
                <a:cxn ang="f23">
                  <a:pos x="f36" y="f37"/>
                </a:cxn>
              </a:cxnLst>
              <a:rect l="f32" t="f35" r="f33" b="f34"/>
              <a:pathLst>
                <a:path w="3400083" h="340008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6284A6"/>
            </a:solidFill>
            <a:ln w="19046">
              <a:solidFill>
                <a:srgbClr val="FFFFFF"/>
              </a:solidFill>
              <a:prstDash val="solid"/>
            </a:ln>
          </p:spPr>
          <p:txBody>
            <a:bodyPr vert="horz" wrap="square" lIns="948287" tIns="362623" rIns="948287" bIns="2824279" anchor="ctr" anchorCtr="1" compatLnSpc="1"/>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fr-FR" sz="1800" b="1" i="0" u="none" strike="noStrike" kern="1200" cap="none" spc="0" baseline="0">
                  <a:solidFill>
                    <a:srgbClr val="FFFFFF"/>
                  </a:solidFill>
                  <a:uFillTx/>
                  <a:latin typeface="Trebuchet MS"/>
                </a:rPr>
                <a:t>Laos</a:t>
              </a:r>
              <a:endParaRPr lang="fr-FR" sz="1700" b="1" i="0" u="none" strike="noStrike" kern="1200" cap="none" spc="0" baseline="0">
                <a:solidFill>
                  <a:srgbClr val="FFFFFF"/>
                </a:solidFill>
                <a:uFillTx/>
                <a:latin typeface="Trebuchet MS"/>
              </a:endParaRPr>
            </a:p>
          </p:txBody>
        </p:sp>
        <p:sp>
          <p:nvSpPr>
            <p:cNvPr id="7" name="Forme libre 6"/>
            <p:cNvSpPr/>
            <p:nvPr/>
          </p:nvSpPr>
          <p:spPr>
            <a:xfrm>
              <a:off x="2052736" y="4116162"/>
              <a:ext cx="2671492" cy="2671492"/>
            </a:xfrm>
            <a:custGeom>
              <a:avLst/>
              <a:gdLst>
                <a:gd name="f0" fmla="val 10800000"/>
                <a:gd name="f1" fmla="val 5400000"/>
                <a:gd name="f2" fmla="val 180"/>
                <a:gd name="f3" fmla="val w"/>
                <a:gd name="f4" fmla="val h"/>
                <a:gd name="f5" fmla="val 0"/>
                <a:gd name="f6" fmla="val 2671494"/>
                <a:gd name="f7" fmla="val 1335747"/>
                <a:gd name="f8" fmla="val 598034"/>
                <a:gd name="f9" fmla="val 2073460"/>
                <a:gd name="f10" fmla="+- 0 0 -90"/>
                <a:gd name="f11" fmla="*/ f3 1 2671494"/>
                <a:gd name="f12" fmla="*/ f4 1 2671494"/>
                <a:gd name="f13" fmla="val f5"/>
                <a:gd name="f14" fmla="val f6"/>
                <a:gd name="f15" fmla="*/ f10 f0 1"/>
                <a:gd name="f16" fmla="+- f14 0 f13"/>
                <a:gd name="f17" fmla="*/ f15 1 f2"/>
                <a:gd name="f18" fmla="*/ f16 1 2671494"/>
                <a:gd name="f19" fmla="*/ 0 f16 1"/>
                <a:gd name="f20" fmla="*/ 1335747 f16 1"/>
                <a:gd name="f21" fmla="*/ 2671494 f16 1"/>
                <a:gd name="f22" fmla="+- f17 0 f1"/>
                <a:gd name="f23" fmla="*/ f19 1 2671494"/>
                <a:gd name="f24" fmla="*/ f20 1 2671494"/>
                <a:gd name="f25" fmla="*/ f21 1 2671494"/>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2671494" h="267149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658EAA"/>
            </a:solidFill>
            <a:ln w="19046">
              <a:solidFill>
                <a:srgbClr val="FFFFFF"/>
              </a:solidFill>
              <a:prstDash val="solid"/>
            </a:ln>
          </p:spPr>
          <p:txBody>
            <a:bodyPr vert="horz" wrap="square" lIns="735351" tIns="361343" rIns="735351" bIns="2071097" anchor="ctr" anchorCtr="1" compatLnSpc="1"/>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fr-FR" sz="1700" b="0" i="0" u="none" strike="noStrike" kern="1200" cap="none" spc="0" baseline="0">
                  <a:solidFill>
                    <a:srgbClr val="FFFFFF"/>
                  </a:solidFill>
                  <a:uFillTx/>
                  <a:latin typeface="Trebuchet MS"/>
                </a:rPr>
                <a:t>Champassak</a:t>
              </a:r>
            </a:p>
          </p:txBody>
        </p:sp>
        <p:sp>
          <p:nvSpPr>
            <p:cNvPr id="8" name="Forme libre 7"/>
            <p:cNvSpPr/>
            <p:nvPr/>
          </p:nvSpPr>
          <p:spPr>
            <a:xfrm>
              <a:off x="2320326" y="4844756"/>
              <a:ext cx="1942907" cy="1942907"/>
            </a:xfrm>
            <a:custGeom>
              <a:avLst/>
              <a:gdLst>
                <a:gd name="f0" fmla="val 10800000"/>
                <a:gd name="f1" fmla="val 5400000"/>
                <a:gd name="f2" fmla="val 180"/>
                <a:gd name="f3" fmla="val w"/>
                <a:gd name="f4" fmla="val h"/>
                <a:gd name="f5" fmla="val 0"/>
                <a:gd name="f6" fmla="val 1942904"/>
                <a:gd name="f7" fmla="val 971452"/>
                <a:gd name="f8" fmla="val 434934"/>
                <a:gd name="f9" fmla="val 1507970"/>
                <a:gd name="f10" fmla="+- 0 0 -90"/>
                <a:gd name="f11" fmla="*/ f3 1 1942904"/>
                <a:gd name="f12" fmla="*/ f4 1 1942904"/>
                <a:gd name="f13" fmla="val f5"/>
                <a:gd name="f14" fmla="val f6"/>
                <a:gd name="f15" fmla="*/ f10 f0 1"/>
                <a:gd name="f16" fmla="+- f14 0 f13"/>
                <a:gd name="f17" fmla="*/ f15 1 f2"/>
                <a:gd name="f18" fmla="*/ f16 1 1942904"/>
                <a:gd name="f19" fmla="*/ 0 f16 1"/>
                <a:gd name="f20" fmla="*/ 971452 f16 1"/>
                <a:gd name="f21" fmla="*/ 1942904 f16 1"/>
                <a:gd name="f22" fmla="+- f17 0 f1"/>
                <a:gd name="f23" fmla="*/ f19 1 1942904"/>
                <a:gd name="f24" fmla="*/ f20 1 1942904"/>
                <a:gd name="f25" fmla="*/ f21 1 1942904"/>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1942904" h="194290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6997AF"/>
            </a:solidFill>
            <a:ln w="19046">
              <a:solidFill>
                <a:srgbClr val="FFFFFF"/>
              </a:solidFill>
              <a:prstDash val="solid"/>
            </a:ln>
          </p:spPr>
          <p:txBody>
            <a:bodyPr vert="horz" wrap="square" lIns="405435" tIns="606631" rIns="405435" bIns="606631" anchor="ctr" anchorCtr="1" compatLnSpc="1"/>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fr-FR" sz="1700" b="0" i="0" u="none" strike="noStrike" kern="1200" cap="none" spc="0" baseline="0">
                  <a:solidFill>
                    <a:srgbClr val="FFFFFF"/>
                  </a:solidFill>
                  <a:uFillTx/>
                  <a:latin typeface="Trebuchet MS"/>
                </a:rPr>
                <a:t>Pakxe</a:t>
              </a:r>
            </a:p>
          </p:txBody>
        </p:sp>
      </p:grpSp>
      <p:sp>
        <p:nvSpPr>
          <p:cNvPr id="9" name="ZoneTexte 4"/>
          <p:cNvSpPr txBox="1"/>
          <p:nvPr/>
        </p:nvSpPr>
        <p:spPr>
          <a:xfrm>
            <a:off x="6014987" y="3592667"/>
            <a:ext cx="5509606" cy="1532727"/>
          </a:xfrm>
          <a:prstGeom prst="rect">
            <a:avLst/>
          </a:prstGeom>
          <a:noFill/>
          <a:ln>
            <a:noFill/>
          </a:ln>
        </p:spPr>
        <p:txBody>
          <a:bodyPr vert="horz" wrap="square" lIns="91440" tIns="45720" rIns="91440" bIns="45720" anchor="ctr" anchorCtr="0" compatLnSpc="1">
            <a:spAutoFit/>
          </a:bodyPr>
          <a:lstStyle/>
          <a:p>
            <a:pPr marL="0" marR="0" lvl="0" indent="0" algn="l" defTabSz="4572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AD84C6"/>
                </a:solidFill>
                <a:uFillTx/>
                <a:latin typeface="Trebuchet MS"/>
              </a:rPr>
              <a:t>Les Laotiens du monde entier pourront mettre leurs ressources et leurs vertus au service de la culture de la paix</a:t>
            </a:r>
          </a:p>
        </p:txBody>
      </p:sp>
    </p:spTree>
    <p:extLst>
      <p:ext uri="{BB962C8B-B14F-4D97-AF65-F5344CB8AC3E}">
        <p14:creationId xmlns:p14="http://schemas.microsoft.com/office/powerpoint/2010/main" val="254257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193" y="2673905"/>
            <a:ext cx="10705062" cy="1400530"/>
          </a:xfrm>
        </p:spPr>
        <p:txBody>
          <a:bodyPr/>
          <a:lstStyle/>
          <a:p>
            <a:r>
              <a:rPr lang="fr-FR" dirty="0" smtClean="0"/>
              <a:t>3. La famille est la clé pour conquérir la nation et le monde par l’amour vrai</a:t>
            </a:r>
            <a:endParaRPr lang="fr-FR" dirty="0"/>
          </a:p>
        </p:txBody>
      </p:sp>
    </p:spTree>
    <p:extLst>
      <p:ext uri="{BB962C8B-B14F-4D97-AF65-F5344CB8AC3E}">
        <p14:creationId xmlns:p14="http://schemas.microsoft.com/office/powerpoint/2010/main" val="3943929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2" y="930479"/>
            <a:ext cx="8947522" cy="877963"/>
          </a:xfrm>
        </p:spPr>
        <p:txBody>
          <a:bodyPr/>
          <a:lstStyle/>
          <a:p>
            <a:r>
              <a:rPr lang="fr-FR" sz="6600" dirty="0">
                <a:latin typeface="Garamond" panose="02020404030301010803" pitchFamily="18" charset="0"/>
              </a:rPr>
              <a:t>Mots clés</a:t>
            </a:r>
            <a:br>
              <a:rPr lang="fr-FR" sz="6600" dirty="0">
                <a:latin typeface="Garamond" panose="02020404030301010803" pitchFamily="18" charset="0"/>
              </a:rPr>
            </a:br>
            <a:endParaRPr lang="fr-FR" sz="6000" dirty="0"/>
          </a:p>
        </p:txBody>
      </p:sp>
      <p:sp>
        <p:nvSpPr>
          <p:cNvPr id="4" name="Espace réservé du contenu 3"/>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r>
              <a:rPr lang="fr-FR" sz="3200" dirty="0" smtClean="0">
                <a:solidFill>
                  <a:srgbClr val="FF0000"/>
                </a:solidFill>
                <a:latin typeface="Garamond" panose="02020404030301010803" pitchFamily="18" charset="0"/>
              </a:rPr>
              <a:t>Action (acteur)</a:t>
            </a:r>
          </a:p>
          <a:p>
            <a:r>
              <a:rPr lang="fr-FR" sz="3200" dirty="0" smtClean="0">
                <a:latin typeface="Garamond" panose="02020404030301010803" pitchFamily="18" charset="0"/>
              </a:rPr>
              <a:t>Attitude</a:t>
            </a:r>
          </a:p>
          <a:p>
            <a:r>
              <a:rPr lang="fr-FR" sz="3200" dirty="0" smtClean="0">
                <a:solidFill>
                  <a:srgbClr val="FF0000"/>
                </a:solidFill>
                <a:latin typeface="Garamond" panose="02020404030301010803" pitchFamily="18" charset="0"/>
              </a:rPr>
              <a:t>Caractère</a:t>
            </a:r>
          </a:p>
          <a:p>
            <a:r>
              <a:rPr lang="fr-FR" sz="3200" dirty="0" smtClean="0">
                <a:latin typeface="Garamond" panose="02020404030301010803" pitchFamily="18" charset="0"/>
              </a:rPr>
              <a:t>Expression</a:t>
            </a:r>
          </a:p>
          <a:p>
            <a:r>
              <a:rPr lang="fr-FR" sz="3200" dirty="0" smtClean="0">
                <a:solidFill>
                  <a:srgbClr val="FF0000"/>
                </a:solidFill>
                <a:latin typeface="Garamond" panose="02020404030301010803" pitchFamily="18" charset="0"/>
              </a:rPr>
              <a:t>Image</a:t>
            </a:r>
          </a:p>
        </p:txBody>
      </p:sp>
      <p:sp>
        <p:nvSpPr>
          <p:cNvPr id="5" name="Espace réservé du contenu 4"/>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r>
              <a:rPr lang="fr-FR" sz="3200" dirty="0">
                <a:latin typeface="Garamond" panose="02020404030301010803" pitchFamily="18" charset="0"/>
              </a:rPr>
              <a:t>influence</a:t>
            </a:r>
          </a:p>
          <a:p>
            <a:r>
              <a:rPr lang="fr-FR" sz="3200" dirty="0" smtClean="0">
                <a:solidFill>
                  <a:srgbClr val="FF0000"/>
                </a:solidFill>
                <a:latin typeface="Garamond" panose="02020404030301010803" pitchFamily="18" charset="0"/>
              </a:rPr>
              <a:t>Parole</a:t>
            </a:r>
          </a:p>
          <a:p>
            <a:r>
              <a:rPr lang="fr-FR" sz="3200" dirty="0" smtClean="0">
                <a:solidFill>
                  <a:srgbClr val="FF0000"/>
                </a:solidFill>
                <a:latin typeface="Garamond" panose="02020404030301010803" pitchFamily="18" charset="0"/>
              </a:rPr>
              <a:t>Personne</a:t>
            </a:r>
          </a:p>
          <a:p>
            <a:r>
              <a:rPr lang="fr-FR" sz="3200" dirty="0" smtClean="0">
                <a:solidFill>
                  <a:srgbClr val="FF0000"/>
                </a:solidFill>
                <a:latin typeface="Garamond" panose="02020404030301010803" pitchFamily="18" charset="0"/>
              </a:rPr>
              <a:t>Reconnaissance</a:t>
            </a:r>
          </a:p>
          <a:p>
            <a:r>
              <a:rPr lang="fr-FR" sz="3200" dirty="0" smtClean="0">
                <a:latin typeface="Garamond" panose="02020404030301010803" pitchFamily="18" charset="0"/>
              </a:rPr>
              <a:t>Relations</a:t>
            </a:r>
          </a:p>
        </p:txBody>
      </p:sp>
    </p:spTree>
    <p:extLst>
      <p:ext uri="{BB962C8B-B14F-4D97-AF65-F5344CB8AC3E}">
        <p14:creationId xmlns:p14="http://schemas.microsoft.com/office/powerpoint/2010/main" val="2147859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descr="(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49" y="2163605"/>
            <a:ext cx="4121629" cy="30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8"/>
          <p:cNvSpPr>
            <a:spLocks noChangeArrowheads="1"/>
          </p:cNvSpPr>
          <p:nvPr/>
        </p:nvSpPr>
        <p:spPr bwMode="auto">
          <a:xfrm>
            <a:off x="285751" y="579383"/>
            <a:ext cx="113347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273050">
              <a:spcBef>
                <a:spcPct val="20000"/>
              </a:spcBef>
              <a:buClr>
                <a:srgbClr val="FE8637"/>
              </a:buClr>
              <a:buSzPct val="85000"/>
            </a:pPr>
            <a:r>
              <a:rPr lang="fr-FR" sz="2400" dirty="0">
                <a:solidFill>
                  <a:srgbClr val="FFC000"/>
                </a:solidFill>
              </a:rPr>
              <a:t>M. </a:t>
            </a:r>
            <a:r>
              <a:rPr lang="fr-FR" sz="2400" dirty="0" err="1">
                <a:solidFill>
                  <a:srgbClr val="FFC000"/>
                </a:solidFill>
              </a:rPr>
              <a:t>Lytou</a:t>
            </a:r>
            <a:r>
              <a:rPr lang="fr-FR" sz="2400" dirty="0">
                <a:solidFill>
                  <a:srgbClr val="FFC000"/>
                </a:solidFill>
              </a:rPr>
              <a:t> </a:t>
            </a:r>
            <a:r>
              <a:rPr lang="fr-FR" sz="2400" dirty="0" err="1">
                <a:solidFill>
                  <a:srgbClr val="FFC000"/>
                </a:solidFill>
              </a:rPr>
              <a:t>Bouapao</a:t>
            </a:r>
            <a:r>
              <a:rPr lang="fr-FR" sz="2400" dirty="0">
                <a:solidFill>
                  <a:srgbClr val="FFC000"/>
                </a:solidFill>
              </a:rPr>
              <a:t> - Vice ministre de l’éducation nationale du Laos</a:t>
            </a:r>
            <a:endParaRPr lang="fr-FR" sz="2400" dirty="0">
              <a:solidFill>
                <a:srgbClr val="FFC000"/>
              </a:solidFill>
              <a:latin typeface="Arial" charset="0"/>
            </a:endParaRPr>
          </a:p>
        </p:txBody>
      </p:sp>
      <p:sp>
        <p:nvSpPr>
          <p:cNvPr id="16389" name="Rectangle 6"/>
          <p:cNvSpPr>
            <a:spLocks noChangeArrowheads="1"/>
          </p:cNvSpPr>
          <p:nvPr/>
        </p:nvSpPr>
        <p:spPr bwMode="auto">
          <a:xfrm>
            <a:off x="2701925" y="2169623"/>
            <a:ext cx="8507358" cy="30469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400" dirty="0">
                <a:solidFill>
                  <a:srgbClr val="7030A0"/>
                </a:solidFill>
                <a:latin typeface="Garamond" pitchFamily="18" charset="0"/>
                <a:cs typeface="Times New Roman" charset="0"/>
              </a:rPr>
              <a:t>Je viens d’une famille hmong. Les hmong du Laos sont peu intégrés, leur action sur le développement du pays est minime. Nous étions 11 enfants à la maison, mes parents étaient illettrés. Mais mon père disait que tous ses  enfants iraient à l’université. Lui-même dirigeant infatigable, il nous a donné une éducation stricte. Chaque année, il vendait un buffle pour payer nos études. Nous avons tous eu le bac. J’ai étudié en France, un de mes frères a eu son doctorat en ex-RDA, un autre encore a étudié en Australie. </a:t>
            </a:r>
          </a:p>
        </p:txBody>
      </p:sp>
      <p:sp>
        <p:nvSpPr>
          <p:cNvPr id="16390" name="Rectangle 7"/>
          <p:cNvSpPr>
            <a:spLocks noChangeArrowheads="1"/>
          </p:cNvSpPr>
          <p:nvPr/>
        </p:nvSpPr>
        <p:spPr bwMode="auto">
          <a:xfrm>
            <a:off x="285751" y="5194768"/>
            <a:ext cx="10923532"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400" dirty="0">
                <a:solidFill>
                  <a:srgbClr val="7030A0"/>
                </a:solidFill>
                <a:latin typeface="Garamond" pitchFamily="18" charset="0"/>
                <a:cs typeface="Times New Roman" charset="0"/>
              </a:rPr>
              <a:t>Il était tentant de faire sa vie à l’étranger. Restés fidèles à la patrie, nous travaillons dans le secteur public : le père avait éduqué ses enfants à être plus doués que lui - mais pas égoïstes, matérialistes, ou âpres au gain</a:t>
            </a:r>
          </a:p>
        </p:txBody>
      </p:sp>
    </p:spTree>
    <p:extLst>
      <p:ext uri="{BB962C8B-B14F-4D97-AF65-F5344CB8AC3E}">
        <p14:creationId xmlns:p14="http://schemas.microsoft.com/office/powerpoint/2010/main" val="568877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292297"/>
            <a:ext cx="9404723" cy="846693"/>
          </a:xfrm>
        </p:spPr>
        <p:txBody>
          <a:bodyPr/>
          <a:lstStyle/>
          <a:p>
            <a:r>
              <a:rPr lang="fr-FR" dirty="0" smtClean="0"/>
              <a:t>3. Le rôle de </a:t>
            </a:r>
            <a:r>
              <a:rPr lang="fr-FR" dirty="0" smtClean="0"/>
              <a:t>la famille</a:t>
            </a:r>
            <a:endParaRPr lang="fr-FR" dirty="0"/>
          </a:p>
        </p:txBody>
      </p:sp>
      <p:sp>
        <p:nvSpPr>
          <p:cNvPr id="3" name="Espace réservé du contenu 2"/>
          <p:cNvSpPr>
            <a:spLocks noGrp="1"/>
          </p:cNvSpPr>
          <p:nvPr>
            <p:ph idx="1"/>
          </p:nvPr>
        </p:nvSpPr>
        <p:spPr>
          <a:xfrm>
            <a:off x="660768" y="1545020"/>
            <a:ext cx="9506607" cy="4687613"/>
          </a:xfrm>
        </p:spPr>
        <p:style>
          <a:lnRef idx="2">
            <a:schemeClr val="accent6"/>
          </a:lnRef>
          <a:fillRef idx="1">
            <a:schemeClr val="lt1"/>
          </a:fillRef>
          <a:effectRef idx="0">
            <a:schemeClr val="accent6"/>
          </a:effectRef>
          <a:fontRef idx="minor">
            <a:schemeClr val="dk1"/>
          </a:fontRef>
        </p:style>
        <p:txBody>
          <a:bodyPr>
            <a:normAutofit/>
          </a:bodyPr>
          <a:lstStyle/>
          <a:p>
            <a:r>
              <a:rPr lang="fr-FR" sz="2800" dirty="0" smtClean="0">
                <a:latin typeface="Garamond" pitchFamily="18" charset="0"/>
              </a:rPr>
              <a:t>Dans </a:t>
            </a:r>
            <a:r>
              <a:rPr lang="fr-FR" sz="2800" dirty="0">
                <a:latin typeface="Garamond" pitchFamily="18" charset="0"/>
              </a:rPr>
              <a:t>le Jardin d’Éden, la famille d’Adam était la famille d’amour vrai que Dieu avait pour idéal. Ses membres étaient des êtres créés dans le but de montrer la totalité de l’existence de Dieu, Lui-même étant invisible et sans forme. </a:t>
            </a:r>
            <a:r>
              <a:rPr lang="fr-FR" sz="2800" dirty="0" smtClean="0">
                <a:latin typeface="Garamond" pitchFamily="18" charset="0"/>
              </a:rPr>
              <a:t>Dieu </a:t>
            </a:r>
            <a:r>
              <a:rPr lang="fr-FR" sz="2800" dirty="0">
                <a:latin typeface="Garamond" pitchFamily="18" charset="0"/>
              </a:rPr>
              <a:t>créa deux êtres, Adam et Ève, le </a:t>
            </a:r>
            <a:r>
              <a:rPr lang="fr-FR" sz="2800" dirty="0" smtClean="0">
                <a:latin typeface="Garamond" pitchFamily="18" charset="0"/>
              </a:rPr>
              <a:t>cœur </a:t>
            </a:r>
            <a:r>
              <a:rPr lang="fr-FR" sz="2800" dirty="0">
                <a:latin typeface="Garamond" pitchFamily="18" charset="0"/>
              </a:rPr>
              <a:t>plein d’espoir d’une perfection substantielle de l’amour vrai. </a:t>
            </a:r>
            <a:r>
              <a:rPr lang="fr-FR" sz="2800" dirty="0">
                <a:solidFill>
                  <a:srgbClr val="FF0000"/>
                </a:solidFill>
                <a:latin typeface="Garamond" pitchFamily="18" charset="0"/>
              </a:rPr>
              <a:t>Les acteurs en seraient les enfants, les frères, le couple et les parents.</a:t>
            </a:r>
            <a:r>
              <a:rPr lang="fr-FR" sz="2800" dirty="0">
                <a:latin typeface="Garamond" pitchFamily="18" charset="0"/>
              </a:rPr>
              <a:t> Dieu espérait la perfection de Son partenaire réciproque d’amour vrai en tant qu’enfants substantiels, frères substantiels, couple substantiel et parents substantiels. </a:t>
            </a:r>
          </a:p>
        </p:txBody>
      </p:sp>
    </p:spTree>
    <p:extLst>
      <p:ext uri="{BB962C8B-B14F-4D97-AF65-F5344CB8AC3E}">
        <p14:creationId xmlns:p14="http://schemas.microsoft.com/office/powerpoint/2010/main" val="3611802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61436">
            <a:off x="6112146" y="506823"/>
            <a:ext cx="4123800" cy="3892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85949" y="683173"/>
            <a:ext cx="5533354" cy="3539430"/>
          </a:xfrm>
          <a:prstGeom prst="rect">
            <a:avLst/>
          </a:prstGeom>
        </p:spPr>
        <p:txBody>
          <a:bodyPr wrap="square">
            <a:spAutoFit/>
          </a:bodyPr>
          <a:lstStyle/>
          <a:p>
            <a:r>
              <a:rPr lang="fr-FR" sz="2800" dirty="0">
                <a:latin typeface="Garamond" pitchFamily="18" charset="0"/>
              </a:rPr>
              <a:t>Gardez-vous de ne voir dans le mariage que la simple union d’un homme et d’une femme. Dites vous que votre foyer se trouve en position de représenter toute l’humanité. Les couples unis par l’amour vrai, sont unis en position de représenter l’humanité. </a:t>
            </a:r>
          </a:p>
        </p:txBody>
      </p:sp>
    </p:spTree>
    <p:extLst>
      <p:ext uri="{BB962C8B-B14F-4D97-AF65-F5344CB8AC3E}">
        <p14:creationId xmlns:p14="http://schemas.microsoft.com/office/powerpoint/2010/main" val="185495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3186" y="1832924"/>
            <a:ext cx="4427500" cy="305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7310" y="1222684"/>
            <a:ext cx="7061420" cy="446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403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729" y="283959"/>
            <a:ext cx="9404723" cy="856352"/>
          </a:xfrm>
        </p:spPr>
        <p:txBody>
          <a:bodyPr/>
          <a:lstStyle/>
          <a:p>
            <a:r>
              <a:rPr lang="fr-FR" dirty="0" smtClean="0">
                <a:latin typeface="Garamond" panose="02020404030301010803" pitchFamily="18" charset="0"/>
              </a:rPr>
              <a:t>4. Le sésame </a:t>
            </a:r>
            <a:endParaRPr lang="fr-FR" dirty="0">
              <a:latin typeface="Garamond" panose="02020404030301010803" pitchFamily="18" charset="0"/>
            </a:endParaRPr>
          </a:p>
        </p:txBody>
      </p:sp>
      <p:sp>
        <p:nvSpPr>
          <p:cNvPr id="3" name="Espace réservé du contenu 2"/>
          <p:cNvSpPr>
            <a:spLocks noGrp="1"/>
          </p:cNvSpPr>
          <p:nvPr>
            <p:ph idx="1"/>
          </p:nvPr>
        </p:nvSpPr>
        <p:spPr>
          <a:xfrm>
            <a:off x="322729" y="1495911"/>
            <a:ext cx="11403107" cy="4237915"/>
          </a:xfrm>
        </p:spPr>
        <p:txBody>
          <a:bodyPr>
            <a:normAutofit/>
          </a:bodyPr>
          <a:lstStyle/>
          <a:p>
            <a:r>
              <a:rPr lang="fr-FR" sz="3200" dirty="0" smtClean="0">
                <a:latin typeface="Garamond" panose="02020404030301010803" pitchFamily="18" charset="0"/>
              </a:rPr>
              <a:t>La vraie liberté, la vraie unité, la vraie paix, la vraie joie</a:t>
            </a:r>
          </a:p>
          <a:p>
            <a:r>
              <a:rPr lang="fr-FR" sz="3200" dirty="0" smtClean="0">
                <a:latin typeface="Garamond" panose="02020404030301010803" pitchFamily="18" charset="0"/>
              </a:rPr>
              <a:t>Communiquer sa victoire aux autres, les amener à croire en votre bonne étoile</a:t>
            </a:r>
          </a:p>
          <a:p>
            <a:r>
              <a:rPr lang="fr-FR" sz="3200" dirty="0" smtClean="0">
                <a:latin typeface="Garamond" panose="02020404030301010803" pitchFamily="18" charset="0"/>
              </a:rPr>
              <a:t>Rencontrer des leaders laotiens, leur donner le sentiment qu’ils sont à un tournant décisif de leur histoire, que le pays est à la croisée des chemins</a:t>
            </a:r>
          </a:p>
          <a:p>
            <a:r>
              <a:rPr lang="fr-FR" sz="3200" dirty="0" smtClean="0">
                <a:latin typeface="Garamond" panose="02020404030301010803" pitchFamily="18" charset="0"/>
              </a:rPr>
              <a:t>En quelques jours, percée au plus haut niveau des autorités du pays</a:t>
            </a:r>
          </a:p>
        </p:txBody>
      </p:sp>
    </p:spTree>
    <p:extLst>
      <p:ext uri="{BB962C8B-B14F-4D97-AF65-F5344CB8AC3E}">
        <p14:creationId xmlns:p14="http://schemas.microsoft.com/office/powerpoint/2010/main" val="3582607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351" y="1607325"/>
            <a:ext cx="3569000" cy="4758666"/>
          </a:xfrm>
          <a:prstGeom prst="rect">
            <a:avLst/>
          </a:prstGeom>
          <a:scene3d>
            <a:camera prst="isometricOffAxis2Left"/>
            <a:lightRig rig="threePt" dir="t"/>
          </a:scene3d>
          <a:sp3d>
            <a:bevelT prst="slope"/>
          </a:sp3d>
        </p:spPr>
      </p:pic>
      <p:sp>
        <p:nvSpPr>
          <p:cNvPr id="5" name="Rectangle 4"/>
          <p:cNvSpPr/>
          <p:nvPr/>
        </p:nvSpPr>
        <p:spPr>
          <a:xfrm>
            <a:off x="301214" y="3155661"/>
            <a:ext cx="8487783" cy="830997"/>
          </a:xfrm>
          <a:prstGeom prst="rect">
            <a:avLst/>
          </a:prstGeom>
        </p:spPr>
        <p:txBody>
          <a:bodyPr wrap="square">
            <a:spAutoFit/>
          </a:bodyPr>
          <a:lstStyle/>
          <a:p>
            <a:r>
              <a:rPr lang="fr-FR" sz="2400" dirty="0">
                <a:latin typeface="Garamond" panose="02020404030301010803" pitchFamily="18" charset="0"/>
              </a:rPr>
              <a:t>Ouvrir toutes les portes avec la bonne clé, la « formule magique »</a:t>
            </a:r>
          </a:p>
          <a:p>
            <a:r>
              <a:rPr lang="fr-FR" sz="2400" dirty="0">
                <a:latin typeface="Garamond" panose="02020404030301010803" pitchFamily="18" charset="0"/>
              </a:rPr>
              <a:t>D’autres projets de « villes de la paix »</a:t>
            </a:r>
          </a:p>
        </p:txBody>
      </p:sp>
    </p:spTree>
    <p:extLst>
      <p:ext uri="{BB962C8B-B14F-4D97-AF65-F5344CB8AC3E}">
        <p14:creationId xmlns:p14="http://schemas.microsoft.com/office/powerpoint/2010/main" val="24974386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108" y="163000"/>
            <a:ext cx="9907027" cy="1400530"/>
          </a:xfrm>
        </p:spPr>
        <p:txBody>
          <a:bodyPr/>
          <a:lstStyle/>
          <a:p>
            <a:r>
              <a:rPr lang="fr-FR" sz="4000" dirty="0" smtClean="0">
                <a:latin typeface="Garamond" panose="02020404030301010803" pitchFamily="18" charset="0"/>
              </a:rPr>
              <a:t>5. Travailler avec la « main invisible »</a:t>
            </a:r>
            <a:br>
              <a:rPr lang="fr-FR" sz="4000" dirty="0" smtClean="0">
                <a:latin typeface="Garamond" panose="02020404030301010803" pitchFamily="18" charset="0"/>
              </a:rPr>
            </a:br>
            <a:r>
              <a:rPr lang="fr-FR" sz="4000" dirty="0" smtClean="0">
                <a:latin typeface="Garamond" panose="02020404030301010803" pitchFamily="18" charset="0"/>
              </a:rPr>
              <a:t>Chronos et </a:t>
            </a:r>
            <a:r>
              <a:rPr lang="fr-FR" sz="4000" dirty="0" err="1" smtClean="0">
                <a:latin typeface="Garamond" panose="02020404030301010803" pitchFamily="18" charset="0"/>
              </a:rPr>
              <a:t>kairos</a:t>
            </a:r>
            <a:r>
              <a:rPr lang="fr-FR" sz="4000" dirty="0" smtClean="0">
                <a:latin typeface="Garamond" panose="02020404030301010803" pitchFamily="18" charset="0"/>
              </a:rPr>
              <a:t>, la Providence</a:t>
            </a:r>
            <a:endParaRPr lang="fr-FR" sz="4000" dirty="0">
              <a:latin typeface="Garamond" panose="02020404030301010803" pitchFamily="18" charset="0"/>
            </a:endParaRPr>
          </a:p>
        </p:txBody>
      </p:sp>
      <p:sp>
        <p:nvSpPr>
          <p:cNvPr id="3" name="Espace réservé du contenu 2"/>
          <p:cNvSpPr>
            <a:spLocks noGrp="1"/>
          </p:cNvSpPr>
          <p:nvPr>
            <p:ph idx="1"/>
          </p:nvPr>
        </p:nvSpPr>
        <p:spPr>
          <a:xfrm>
            <a:off x="3969572" y="1764632"/>
            <a:ext cx="8089750" cy="4957010"/>
          </a:xfrm>
        </p:spPr>
        <p:txBody>
          <a:bodyPr>
            <a:normAutofit fontScale="92500"/>
          </a:bodyPr>
          <a:lstStyle/>
          <a:p>
            <a:r>
              <a:rPr lang="fr-FR" sz="2400" dirty="0" smtClean="0">
                <a:latin typeface="Garamond" pitchFamily="18" charset="0"/>
              </a:rPr>
              <a:t>Connaître et utiliser les lois spirituelles </a:t>
            </a:r>
            <a:endParaRPr lang="fr-FR" sz="2400" dirty="0">
              <a:latin typeface="Garamond" pitchFamily="18" charset="0"/>
            </a:endParaRPr>
          </a:p>
          <a:p>
            <a:r>
              <a:rPr lang="fr-FR" sz="2400" dirty="0" smtClean="0">
                <a:latin typeface="Garamond" pitchFamily="18" charset="0"/>
              </a:rPr>
              <a:t>les appliquer à la vie quotidienne</a:t>
            </a:r>
          </a:p>
          <a:p>
            <a:r>
              <a:rPr lang="fr-FR" sz="2400" dirty="0" smtClean="0">
                <a:latin typeface="Garamond" pitchFamily="18" charset="0"/>
              </a:rPr>
              <a:t>La force de la prière, de la foi, des textes sacrés</a:t>
            </a:r>
          </a:p>
          <a:p>
            <a:r>
              <a:rPr lang="fr-FR" sz="2400" dirty="0" smtClean="0">
                <a:latin typeface="Garamond" pitchFamily="18" charset="0"/>
              </a:rPr>
              <a:t>Mobiliser les puissances invisibles </a:t>
            </a:r>
          </a:p>
          <a:p>
            <a:r>
              <a:rPr lang="fr-FR" sz="2400" dirty="0" smtClean="0">
                <a:latin typeface="Garamond" pitchFamily="18" charset="0"/>
              </a:rPr>
              <a:t>Avoir l’inspiration céleste</a:t>
            </a:r>
          </a:p>
          <a:p>
            <a:r>
              <a:rPr lang="fr-FR" sz="2400" dirty="0" smtClean="0">
                <a:latin typeface="Garamond" pitchFamily="18" charset="0"/>
              </a:rPr>
              <a:t>Sens de la Providence, du </a:t>
            </a:r>
            <a:r>
              <a:rPr lang="fr-FR" sz="2400" dirty="0" err="1" smtClean="0">
                <a:latin typeface="Garamond" pitchFamily="18" charset="0"/>
              </a:rPr>
              <a:t>kairos</a:t>
            </a:r>
            <a:r>
              <a:rPr lang="fr-FR" sz="2400" dirty="0" smtClean="0">
                <a:latin typeface="Garamond" pitchFamily="18" charset="0"/>
              </a:rPr>
              <a:t>, de </a:t>
            </a:r>
            <a:r>
              <a:rPr lang="fr-FR" sz="2400" dirty="0" smtClean="0">
                <a:latin typeface="Garamond" pitchFamily="18" charset="0"/>
              </a:rPr>
              <a:t>l’urgence</a:t>
            </a:r>
          </a:p>
          <a:p>
            <a:r>
              <a:rPr lang="fr-FR" sz="2400" dirty="0" smtClean="0">
                <a:latin typeface="Garamond" pitchFamily="18" charset="0"/>
              </a:rPr>
              <a:t>Le timing: </a:t>
            </a:r>
            <a:r>
              <a:rPr lang="fr-FR" sz="2400" dirty="0">
                <a:latin typeface="Garamond" pitchFamily="18" charset="0"/>
              </a:rPr>
              <a:t>je suis revenu pour la première fois 33 ans après l’avoir quitté, et 120 jours avant mes 40 ans, le 2 décembre 1996</a:t>
            </a:r>
            <a:r>
              <a:rPr lang="fr-FR" sz="2400" dirty="0" smtClean="0">
                <a:latin typeface="Garamond" pitchFamily="18" charset="0"/>
              </a:rPr>
              <a:t>. </a:t>
            </a:r>
          </a:p>
          <a:p>
            <a:r>
              <a:rPr lang="fr-FR" sz="2400" dirty="0" smtClean="0">
                <a:latin typeface="Garamond" pitchFamily="18" charset="0"/>
              </a:rPr>
              <a:t>Rencontre avec le Pasteur </a:t>
            </a:r>
            <a:r>
              <a:rPr lang="fr-FR" sz="2400" dirty="0" err="1" smtClean="0">
                <a:latin typeface="Garamond" pitchFamily="18" charset="0"/>
              </a:rPr>
              <a:t>Houmphanh</a:t>
            </a:r>
            <a:r>
              <a:rPr lang="fr-FR" sz="2400" dirty="0" smtClean="0">
                <a:latin typeface="Garamond" pitchFamily="18" charset="0"/>
              </a:rPr>
              <a:t>, adventiste du 7</a:t>
            </a:r>
            <a:r>
              <a:rPr lang="fr-FR" sz="2400" baseline="30000" dirty="0" smtClean="0">
                <a:latin typeface="Garamond" pitchFamily="18" charset="0"/>
              </a:rPr>
              <a:t>e</a:t>
            </a:r>
            <a:r>
              <a:rPr lang="fr-FR" sz="2400" dirty="0" smtClean="0">
                <a:latin typeface="Garamond" pitchFamily="18" charset="0"/>
              </a:rPr>
              <a:t> jour, qui sortait de 7 mois et 7 jours de prison</a:t>
            </a:r>
            <a:endParaRPr lang="fr-FR" sz="2400" dirty="0" smtClean="0">
              <a:latin typeface="Garamond" pitchFamily="18" charset="0"/>
            </a:endParaRPr>
          </a:p>
          <a:p>
            <a:r>
              <a:rPr lang="fr-FR" sz="2400" dirty="0">
                <a:latin typeface="Garamond" pitchFamily="18" charset="0"/>
              </a:rPr>
              <a:t>P</a:t>
            </a:r>
            <a:r>
              <a:rPr lang="fr-FR" sz="2400" dirty="0" smtClean="0">
                <a:latin typeface="Garamond" pitchFamily="18" charset="0"/>
              </a:rPr>
              <a:t>as </a:t>
            </a:r>
            <a:r>
              <a:rPr lang="fr-FR" sz="2400" dirty="0">
                <a:latin typeface="Garamond" pitchFamily="18" charset="0"/>
              </a:rPr>
              <a:t>une minute à </a:t>
            </a:r>
            <a:r>
              <a:rPr lang="fr-FR" sz="2400" dirty="0" smtClean="0">
                <a:latin typeface="Garamond" pitchFamily="18" charset="0"/>
              </a:rPr>
              <a:t>perdre, se hâter chaque jour</a:t>
            </a:r>
            <a:endParaRPr lang="fr-FR" sz="2400" dirty="0">
              <a:latin typeface="Garamond" pitchFamily="18" charset="0"/>
            </a:endParaRPr>
          </a:p>
        </p:txBody>
      </p:sp>
      <p:sp>
        <p:nvSpPr>
          <p:cNvPr id="4" name="Rectangle 3"/>
          <p:cNvSpPr/>
          <p:nvPr/>
        </p:nvSpPr>
        <p:spPr>
          <a:xfrm>
            <a:off x="265108" y="3224535"/>
            <a:ext cx="3908859" cy="1477328"/>
          </a:xfrm>
          <a:prstGeom prst="rect">
            <a:avLst/>
          </a:prstGeom>
        </p:spPr>
        <p:txBody>
          <a:bodyPr wrap="square">
            <a:spAutoFit/>
          </a:bodyPr>
          <a:lstStyle/>
          <a:p>
            <a:r>
              <a:rPr lang="fr-FR" sz="2400" i="1" dirty="0" smtClean="0"/>
              <a:t>Antenne Spirituelle</a:t>
            </a:r>
          </a:p>
          <a:p>
            <a:r>
              <a:rPr lang="fr-FR" sz="2400" i="1" dirty="0" err="1" smtClean="0"/>
              <a:t>Plugged</a:t>
            </a:r>
            <a:r>
              <a:rPr lang="fr-FR" sz="2400" i="1" dirty="0" smtClean="0"/>
              <a:t> in = branché, connecté</a:t>
            </a:r>
          </a:p>
          <a:p>
            <a:endParaRPr lang="fr-FR" dirty="0"/>
          </a:p>
        </p:txBody>
      </p:sp>
    </p:spTree>
    <p:extLst>
      <p:ext uri="{BB962C8B-B14F-4D97-AF65-F5344CB8AC3E}">
        <p14:creationId xmlns:p14="http://schemas.microsoft.com/office/powerpoint/2010/main" val="597643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6. Amener et propager la fortune céleste</a:t>
            </a:r>
            <a:endParaRPr lang="fr-FR" sz="3600" dirty="0"/>
          </a:p>
        </p:txBody>
      </p:sp>
      <p:sp>
        <p:nvSpPr>
          <p:cNvPr id="3" name="Espace réservé du contenu 2"/>
          <p:cNvSpPr>
            <a:spLocks noGrp="1"/>
          </p:cNvSpPr>
          <p:nvPr>
            <p:ph idx="1"/>
          </p:nvPr>
        </p:nvSpPr>
        <p:spPr>
          <a:xfrm>
            <a:off x="504496" y="1501125"/>
            <a:ext cx="10594428" cy="4994268"/>
          </a:xfrm>
        </p:spPr>
        <p:txBody>
          <a:bodyPr>
            <a:noAutofit/>
          </a:bodyPr>
          <a:lstStyle/>
          <a:p>
            <a:r>
              <a:rPr lang="fr-FR" sz="2800" dirty="0" smtClean="0">
                <a:latin typeface="Garamond" pitchFamily="18" charset="0"/>
              </a:rPr>
              <a:t>La greffe doit prendre en moi et porter de bons fruits dont je serais incapable par moi-même.</a:t>
            </a:r>
          </a:p>
          <a:p>
            <a:r>
              <a:rPr lang="fr-FR" sz="2800" dirty="0" smtClean="0">
                <a:latin typeface="Garamond" pitchFamily="18" charset="0"/>
              </a:rPr>
              <a:t>S’imprégner d’un modèle victorieux, d’une formule qui a fait ses preuves, en être le représentant « adoubé », « oint », et la traduire en un plan d’action pour résoudre des problèmes réels et concrets qui sont de notre ressort.</a:t>
            </a:r>
          </a:p>
          <a:p>
            <a:r>
              <a:rPr lang="fr-FR" sz="2800" dirty="0" smtClean="0">
                <a:latin typeface="Garamond" pitchFamily="18" charset="0"/>
              </a:rPr>
              <a:t>S’approprier, faire sien un modèle supérieur, avoir les preuves de son efficacité</a:t>
            </a:r>
          </a:p>
          <a:p>
            <a:r>
              <a:rPr lang="fr-FR" sz="2800" dirty="0" smtClean="0">
                <a:latin typeface="Garamond" pitchFamily="18" charset="0"/>
              </a:rPr>
              <a:t>Transformer un handicap en atout, une disgrâce en une grâce, transformer l’ancienne nation victime en nation victorieuse</a:t>
            </a:r>
          </a:p>
        </p:txBody>
      </p:sp>
    </p:spTree>
    <p:extLst>
      <p:ext uri="{BB962C8B-B14F-4D97-AF65-F5344CB8AC3E}">
        <p14:creationId xmlns:p14="http://schemas.microsoft.com/office/powerpoint/2010/main" val="2139230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7706" y="538609"/>
            <a:ext cx="9625010" cy="1433107"/>
          </a:xfrm>
          <a:solidFill>
            <a:schemeClr val="accent2"/>
          </a:solidFill>
        </p:spPr>
        <p:txBody>
          <a:bodyPr/>
          <a:lstStyle/>
          <a:p>
            <a:r>
              <a:rPr lang="fr-FR" dirty="0" smtClean="0">
                <a:latin typeface="Garamond" pitchFamily="18" charset="0"/>
              </a:rPr>
              <a:t>Réflexion sur la fortune céleste</a:t>
            </a:r>
            <a:br>
              <a:rPr lang="fr-FR" dirty="0" smtClean="0">
                <a:latin typeface="Garamond" pitchFamily="18" charset="0"/>
              </a:rPr>
            </a:br>
            <a:r>
              <a:rPr lang="fr-FR" sz="3600" dirty="0" smtClean="0">
                <a:latin typeface="Garamond" pitchFamily="18" charset="0"/>
              </a:rPr>
              <a:t>Explication de </a:t>
            </a:r>
            <a:r>
              <a:rPr lang="en-US" sz="3600" dirty="0">
                <a:latin typeface="Garamond" pitchFamily="18" charset="0"/>
              </a:rPr>
              <a:t>Choi </a:t>
            </a:r>
            <a:r>
              <a:rPr lang="en-US" sz="3600" dirty="0" smtClean="0">
                <a:latin typeface="Garamond" pitchFamily="18" charset="0"/>
              </a:rPr>
              <a:t>Han-</a:t>
            </a:r>
            <a:r>
              <a:rPr lang="en-US" sz="3600" dirty="0" err="1" smtClean="0">
                <a:latin typeface="Garamond" pitchFamily="18" charset="0"/>
              </a:rPr>
              <a:t>Gi</a:t>
            </a:r>
            <a:r>
              <a:rPr lang="en-US" sz="3600" dirty="0" smtClean="0">
                <a:latin typeface="Garamond" pitchFamily="18" charset="0"/>
              </a:rPr>
              <a:t> (</a:t>
            </a:r>
            <a:r>
              <a:rPr lang="en-US" sz="3600" dirty="0" err="1" smtClean="0">
                <a:latin typeface="Garamond" pitchFamily="18" charset="0"/>
              </a:rPr>
              <a:t>lettré</a:t>
            </a:r>
            <a:r>
              <a:rPr lang="en-US" sz="3600" dirty="0" smtClean="0">
                <a:latin typeface="Garamond" pitchFamily="18" charset="0"/>
              </a:rPr>
              <a:t> </a:t>
            </a:r>
            <a:r>
              <a:rPr lang="en-US" sz="3600" dirty="0" err="1" smtClean="0">
                <a:latin typeface="Garamond" pitchFamily="18" charset="0"/>
              </a:rPr>
              <a:t>coréen</a:t>
            </a:r>
            <a:r>
              <a:rPr lang="en-US" sz="3600" dirty="0" smtClean="0">
                <a:latin typeface="Garamond" pitchFamily="18" charset="0"/>
              </a:rPr>
              <a:t>)</a:t>
            </a:r>
            <a:endParaRPr lang="fr-FR" sz="3600" dirty="0">
              <a:latin typeface="Garamond" pitchFamily="18" charset="0"/>
            </a:endParaRPr>
          </a:p>
        </p:txBody>
      </p:sp>
      <p:sp>
        <p:nvSpPr>
          <p:cNvPr id="3" name="Espace réservé du contenu 2"/>
          <p:cNvSpPr>
            <a:spLocks noGrp="1"/>
          </p:cNvSpPr>
          <p:nvPr>
            <p:ph idx="1"/>
          </p:nvPr>
        </p:nvSpPr>
        <p:spPr>
          <a:xfrm>
            <a:off x="497229" y="2651626"/>
            <a:ext cx="8085298" cy="3909594"/>
          </a:xfrm>
        </p:spPr>
        <p:txBody>
          <a:bodyPr>
            <a:normAutofit lnSpcReduction="10000"/>
          </a:bodyPr>
          <a:lstStyle/>
          <a:p>
            <a:r>
              <a:rPr lang="en-US" sz="2800" dirty="0" err="1" smtClean="0">
                <a:latin typeface="Bodoni MT Condensed" pitchFamily="18" charset="0"/>
              </a:rPr>
              <a:t>天</a:t>
            </a:r>
            <a:r>
              <a:rPr lang="en-US" sz="2800" dirty="0" err="1" smtClean="0">
                <a:solidFill>
                  <a:srgbClr val="FF0000"/>
                </a:solidFill>
                <a:latin typeface="Bodoni MT Condensed" pitchFamily="18" charset="0"/>
              </a:rPr>
              <a:t>心</a:t>
            </a:r>
            <a:r>
              <a:rPr lang="en-US" sz="2800" dirty="0" err="1" smtClean="0">
                <a:latin typeface="Bodoni MT Condensed" pitchFamily="18" charset="0"/>
              </a:rPr>
              <a:t>之活動</a:t>
            </a:r>
            <a:r>
              <a:rPr lang="en-US" sz="2800" b="1" dirty="0" err="1" smtClean="0">
                <a:solidFill>
                  <a:srgbClr val="00B050"/>
                </a:solidFill>
                <a:latin typeface="Bodoni MT Condensed" pitchFamily="18" charset="0"/>
              </a:rPr>
              <a:t>運</a:t>
            </a:r>
            <a:r>
              <a:rPr lang="en-US" sz="2800" dirty="0" err="1" smtClean="0">
                <a:latin typeface="Bodoni MT Condensed" pitchFamily="18" charset="0"/>
              </a:rPr>
              <a:t>化</a:t>
            </a:r>
            <a:r>
              <a:rPr lang="en-US" sz="2800" dirty="0" smtClean="0">
                <a:latin typeface="Bodoni MT Condensed" pitchFamily="18" charset="0"/>
              </a:rPr>
              <a:t> : le </a:t>
            </a:r>
            <a:r>
              <a:rPr lang="en-US" sz="2800" dirty="0" err="1" smtClean="0">
                <a:latin typeface="Bodoni MT Condensed" pitchFamily="18" charset="0"/>
              </a:rPr>
              <a:t>coeur</a:t>
            </a:r>
            <a:r>
              <a:rPr lang="en-US" sz="2800" dirty="0" smtClean="0">
                <a:latin typeface="Bodoni MT Condensed" pitchFamily="18" charset="0"/>
              </a:rPr>
              <a:t> de </a:t>
            </a:r>
            <a:r>
              <a:rPr lang="en-US" sz="2800" dirty="0" err="1" smtClean="0">
                <a:latin typeface="Bodoni MT Condensed" pitchFamily="18" charset="0"/>
              </a:rPr>
              <a:t>Dieu</a:t>
            </a:r>
            <a:r>
              <a:rPr lang="en-US" sz="2800" dirty="0" smtClean="0">
                <a:latin typeface="Bodoni MT Condensed" pitchFamily="18" charset="0"/>
              </a:rPr>
              <a:t> </a:t>
            </a:r>
            <a:r>
              <a:rPr lang="en-US" sz="2800" dirty="0" err="1" smtClean="0">
                <a:latin typeface="Bodoni MT Condensed" pitchFamily="18" charset="0"/>
              </a:rPr>
              <a:t>agit</a:t>
            </a:r>
            <a:r>
              <a:rPr lang="en-US" sz="2800" dirty="0" smtClean="0">
                <a:latin typeface="Bodoni MT Condensed" pitchFamily="18" charset="0"/>
              </a:rPr>
              <a:t> pour </a:t>
            </a:r>
            <a:r>
              <a:rPr lang="en-US" sz="2800" dirty="0" err="1" smtClean="0">
                <a:latin typeface="Bodoni MT Condensed" pitchFamily="18" charset="0"/>
              </a:rPr>
              <a:t>concevoir</a:t>
            </a:r>
            <a:r>
              <a:rPr lang="en-US" sz="2800" dirty="0" smtClean="0">
                <a:latin typeface="Bodoni MT Condensed" pitchFamily="18" charset="0"/>
              </a:rPr>
              <a:t> et </a:t>
            </a:r>
            <a:r>
              <a:rPr lang="en-US" sz="2800" dirty="0" err="1" smtClean="0">
                <a:latin typeface="Bodoni MT Condensed" pitchFamily="18" charset="0"/>
              </a:rPr>
              <a:t>créer</a:t>
            </a:r>
            <a:endParaRPr lang="en-US" sz="2800" dirty="0" smtClean="0">
              <a:latin typeface="Bodoni MT Condensed" pitchFamily="18" charset="0"/>
            </a:endParaRPr>
          </a:p>
          <a:p>
            <a:r>
              <a:rPr lang="en-US" sz="2800" dirty="0" err="1" smtClean="0">
                <a:latin typeface="Bodoni MT Condensed" pitchFamily="18" charset="0"/>
              </a:rPr>
              <a:t>天</a:t>
            </a:r>
            <a:r>
              <a:rPr lang="en-US" sz="2800" dirty="0" err="1" smtClean="0">
                <a:solidFill>
                  <a:srgbClr val="7030A0"/>
                </a:solidFill>
                <a:latin typeface="Bodoni MT Condensed" pitchFamily="18" charset="0"/>
              </a:rPr>
              <a:t>理</a:t>
            </a:r>
            <a:r>
              <a:rPr lang="en-US" sz="2800" dirty="0" err="1" smtClean="0">
                <a:latin typeface="Bodoni MT Condensed" pitchFamily="18" charset="0"/>
              </a:rPr>
              <a:t>之活動</a:t>
            </a:r>
            <a:r>
              <a:rPr lang="en-US" sz="2800" dirty="0" err="1" smtClean="0">
                <a:solidFill>
                  <a:srgbClr val="00B050"/>
                </a:solidFill>
                <a:latin typeface="Bodoni MT Condensed" pitchFamily="18" charset="0"/>
              </a:rPr>
              <a:t>運</a:t>
            </a:r>
            <a:r>
              <a:rPr lang="en-US" sz="2800" dirty="0" err="1" smtClean="0">
                <a:latin typeface="Bodoni MT Condensed" pitchFamily="18" charset="0"/>
              </a:rPr>
              <a:t>化</a:t>
            </a:r>
            <a:r>
              <a:rPr lang="en-US" sz="2800" dirty="0" smtClean="0">
                <a:latin typeface="Bodoni MT Condensed" pitchFamily="18" charset="0"/>
              </a:rPr>
              <a:t> : le </a:t>
            </a:r>
            <a:r>
              <a:rPr lang="en-US" sz="2800" dirty="0" err="1" smtClean="0">
                <a:latin typeface="Bodoni MT Condensed" pitchFamily="18" charset="0"/>
              </a:rPr>
              <a:t>principe</a:t>
            </a:r>
            <a:r>
              <a:rPr lang="en-US" sz="2800" dirty="0" smtClean="0">
                <a:latin typeface="Bodoni MT Condensed" pitchFamily="18" charset="0"/>
              </a:rPr>
              <a:t> de </a:t>
            </a:r>
            <a:r>
              <a:rPr lang="en-US" sz="2800" dirty="0" err="1" smtClean="0">
                <a:latin typeface="Bodoni MT Condensed" pitchFamily="18" charset="0"/>
              </a:rPr>
              <a:t>Dieu</a:t>
            </a:r>
            <a:r>
              <a:rPr lang="en-US" sz="2800" dirty="0" smtClean="0">
                <a:latin typeface="Bodoni MT Condensed" pitchFamily="18" charset="0"/>
              </a:rPr>
              <a:t> </a:t>
            </a:r>
            <a:r>
              <a:rPr lang="en-US" sz="2800" dirty="0" err="1" smtClean="0">
                <a:latin typeface="Bodoni MT Condensed" pitchFamily="18" charset="0"/>
              </a:rPr>
              <a:t>agit</a:t>
            </a:r>
            <a:r>
              <a:rPr lang="en-US" sz="2800" dirty="0" smtClean="0">
                <a:latin typeface="Bodoni MT Condensed" pitchFamily="18" charset="0"/>
              </a:rPr>
              <a:t> pour </a:t>
            </a:r>
            <a:r>
              <a:rPr lang="en-US" sz="2800" dirty="0" err="1" smtClean="0">
                <a:latin typeface="Bodoni MT Condensed" pitchFamily="18" charset="0"/>
              </a:rPr>
              <a:t>concevoir</a:t>
            </a:r>
            <a:r>
              <a:rPr lang="en-US" sz="2800" dirty="0" smtClean="0">
                <a:latin typeface="Bodoni MT Condensed" pitchFamily="18" charset="0"/>
              </a:rPr>
              <a:t> et </a:t>
            </a:r>
            <a:r>
              <a:rPr lang="en-US" sz="2800" dirty="0" err="1" smtClean="0">
                <a:latin typeface="Bodoni MT Condensed" pitchFamily="18" charset="0"/>
              </a:rPr>
              <a:t>créer</a:t>
            </a:r>
            <a:endParaRPr lang="en-US" sz="2800" dirty="0" smtClean="0">
              <a:latin typeface="Bodoni MT Condensed" pitchFamily="18" charset="0"/>
            </a:endParaRPr>
          </a:p>
          <a:p>
            <a:r>
              <a:rPr lang="en-US" sz="2800" dirty="0" err="1" smtClean="0">
                <a:latin typeface="Bodoni MT Condensed" pitchFamily="18" charset="0"/>
              </a:rPr>
              <a:t>天</a:t>
            </a:r>
            <a:r>
              <a:rPr lang="en-US" sz="2800" dirty="0" err="1" smtClean="0">
                <a:solidFill>
                  <a:srgbClr val="00B0F0"/>
                </a:solidFill>
                <a:latin typeface="Bodoni MT Condensed" pitchFamily="18" charset="0"/>
              </a:rPr>
              <a:t>氣</a:t>
            </a:r>
            <a:r>
              <a:rPr lang="en-US" sz="2800" dirty="0" err="1" smtClean="0">
                <a:latin typeface="Bodoni MT Condensed" pitchFamily="18" charset="0"/>
              </a:rPr>
              <a:t>之活動</a:t>
            </a:r>
            <a:r>
              <a:rPr lang="en-US" sz="2800" dirty="0" err="1" smtClean="0">
                <a:solidFill>
                  <a:srgbClr val="00B050"/>
                </a:solidFill>
                <a:latin typeface="Bodoni MT Condensed" pitchFamily="18" charset="0"/>
              </a:rPr>
              <a:t>運</a:t>
            </a:r>
            <a:r>
              <a:rPr lang="en-US" sz="2800" dirty="0" err="1" smtClean="0">
                <a:latin typeface="Bodoni MT Condensed" pitchFamily="18" charset="0"/>
              </a:rPr>
              <a:t>化</a:t>
            </a:r>
            <a:r>
              <a:rPr lang="en-US" sz="2800" dirty="0" smtClean="0">
                <a:latin typeface="Bodoni MT Condensed" pitchFamily="18" charset="0"/>
              </a:rPr>
              <a:t> : </a:t>
            </a:r>
            <a:r>
              <a:rPr lang="en-US" sz="2800" dirty="0" err="1" smtClean="0">
                <a:latin typeface="Bodoni MT Condensed" pitchFamily="18" charset="0"/>
              </a:rPr>
              <a:t>l’énergie</a:t>
            </a:r>
            <a:r>
              <a:rPr lang="en-US" sz="2800" dirty="0" smtClean="0">
                <a:latin typeface="Bodoni MT Condensed" pitchFamily="18" charset="0"/>
              </a:rPr>
              <a:t> de </a:t>
            </a:r>
            <a:r>
              <a:rPr lang="en-US" sz="2800" dirty="0" err="1" smtClean="0">
                <a:latin typeface="Bodoni MT Condensed" pitchFamily="18" charset="0"/>
              </a:rPr>
              <a:t>Dieu</a:t>
            </a:r>
            <a:r>
              <a:rPr lang="en-US" sz="2800" dirty="0" smtClean="0">
                <a:latin typeface="Bodoni MT Condensed" pitchFamily="18" charset="0"/>
              </a:rPr>
              <a:t> </a:t>
            </a:r>
            <a:r>
              <a:rPr lang="en-US" sz="2800" dirty="0" err="1" smtClean="0">
                <a:latin typeface="Bodoni MT Condensed" pitchFamily="18" charset="0"/>
              </a:rPr>
              <a:t>agit</a:t>
            </a:r>
            <a:r>
              <a:rPr lang="en-US" sz="2800" dirty="0" smtClean="0">
                <a:latin typeface="Bodoni MT Condensed" pitchFamily="18" charset="0"/>
              </a:rPr>
              <a:t> pour </a:t>
            </a:r>
            <a:r>
              <a:rPr lang="en-US" sz="2800" dirty="0" err="1" smtClean="0">
                <a:latin typeface="Bodoni MT Condensed" pitchFamily="18" charset="0"/>
              </a:rPr>
              <a:t>concevoir</a:t>
            </a:r>
            <a:r>
              <a:rPr lang="en-US" sz="2800" dirty="0" smtClean="0">
                <a:latin typeface="Bodoni MT Condensed" pitchFamily="18" charset="0"/>
              </a:rPr>
              <a:t> et </a:t>
            </a:r>
            <a:r>
              <a:rPr lang="en-US" sz="2800" dirty="0" err="1" smtClean="0">
                <a:latin typeface="Bodoni MT Condensed" pitchFamily="18" charset="0"/>
              </a:rPr>
              <a:t>créer</a:t>
            </a:r>
            <a:endParaRPr lang="en-US" sz="2800" dirty="0" smtClean="0">
              <a:latin typeface="Bodoni MT Condensed" pitchFamily="18" charset="0"/>
            </a:endParaRPr>
          </a:p>
          <a:p>
            <a:endParaRPr lang="en-US" sz="2800" dirty="0">
              <a:latin typeface="Bodoni MT Condensed" pitchFamily="18" charset="0"/>
            </a:endParaRPr>
          </a:p>
          <a:p>
            <a:r>
              <a:rPr lang="en-US" sz="2800" dirty="0" smtClean="0">
                <a:latin typeface="Bodoni MT Condensed" pitchFamily="18" charset="0"/>
              </a:rPr>
              <a:t>Sur la base de </a:t>
            </a:r>
            <a:r>
              <a:rPr lang="en-US" sz="2800" dirty="0" err="1" smtClean="0">
                <a:latin typeface="Bodoni MT Condensed" pitchFamily="18" charset="0"/>
              </a:rPr>
              <a:t>l’amour</a:t>
            </a:r>
            <a:r>
              <a:rPr lang="en-US" sz="2800" dirty="0" smtClean="0">
                <a:latin typeface="Bodoni MT Condensed" pitchFamily="18" charset="0"/>
              </a:rPr>
              <a:t> </a:t>
            </a:r>
            <a:r>
              <a:rPr lang="en-US" sz="2800" dirty="0" err="1" smtClean="0">
                <a:latin typeface="Bodoni MT Condensed" pitchFamily="18" charset="0"/>
              </a:rPr>
              <a:t>vrai</a:t>
            </a:r>
            <a:r>
              <a:rPr lang="en-US" sz="2800" dirty="0" smtClean="0">
                <a:latin typeface="Bodoni MT Condensed" pitchFamily="18" charset="0"/>
              </a:rPr>
              <a:t> </a:t>
            </a:r>
            <a:r>
              <a:rPr lang="en-US" sz="2800" dirty="0" err="1" smtClean="0">
                <a:latin typeface="Bodoni MT Condensed" pitchFamily="18" charset="0"/>
              </a:rPr>
              <a:t>désintéressé</a:t>
            </a:r>
            <a:r>
              <a:rPr lang="en-US" sz="2800" dirty="0" smtClean="0">
                <a:latin typeface="Bodoni MT Condensed" pitchFamily="18" charset="0"/>
              </a:rPr>
              <a:t> du </a:t>
            </a:r>
            <a:r>
              <a:rPr lang="en-US" sz="2800" dirty="0" err="1" smtClean="0">
                <a:latin typeface="Bodoni MT Condensed" pitchFamily="18" charset="0"/>
              </a:rPr>
              <a:t>Créateur</a:t>
            </a:r>
            <a:r>
              <a:rPr lang="en-US" sz="2800" dirty="0" smtClean="0">
                <a:latin typeface="Bodoni MT Condensed" pitchFamily="18" charset="0"/>
              </a:rPr>
              <a:t>, </a:t>
            </a:r>
            <a:r>
              <a:rPr lang="en-US" sz="2800" dirty="0" err="1" smtClean="0">
                <a:latin typeface="Bodoni MT Condensed" pitchFamily="18" charset="0"/>
              </a:rPr>
              <a:t>une</a:t>
            </a:r>
            <a:r>
              <a:rPr lang="en-US" sz="2800" dirty="0" smtClean="0">
                <a:latin typeface="Bodoni MT Condensed" pitchFamily="18" charset="0"/>
              </a:rPr>
              <a:t> </a:t>
            </a:r>
            <a:r>
              <a:rPr lang="en-US" sz="2800" dirty="0" err="1" smtClean="0">
                <a:latin typeface="Bodoni MT Condensed" pitchFamily="18" charset="0"/>
              </a:rPr>
              <a:t>sagesse</a:t>
            </a:r>
            <a:r>
              <a:rPr lang="en-US" sz="2800" dirty="0" smtClean="0">
                <a:latin typeface="Bodoni MT Condensed" pitchFamily="18" charset="0"/>
              </a:rPr>
              <a:t> et </a:t>
            </a:r>
            <a:r>
              <a:rPr lang="en-US" sz="2800" dirty="0" err="1" smtClean="0">
                <a:latin typeface="Bodoni MT Condensed" pitchFamily="18" charset="0"/>
              </a:rPr>
              <a:t>une</a:t>
            </a:r>
            <a:r>
              <a:rPr lang="en-US" sz="2800" dirty="0" smtClean="0">
                <a:latin typeface="Bodoni MT Condensed" pitchFamily="18" charset="0"/>
              </a:rPr>
              <a:t> </a:t>
            </a:r>
            <a:r>
              <a:rPr lang="en-US" sz="2800" dirty="0" err="1" smtClean="0">
                <a:latin typeface="Bodoni MT Condensed" pitchFamily="18" charset="0"/>
              </a:rPr>
              <a:t>énergie</a:t>
            </a:r>
            <a:r>
              <a:rPr lang="en-US" sz="2800" dirty="0" smtClean="0">
                <a:latin typeface="Bodoni MT Condensed" pitchFamily="18" charset="0"/>
              </a:rPr>
              <a:t> </a:t>
            </a:r>
            <a:r>
              <a:rPr lang="en-US" sz="2800" dirty="0" err="1" smtClean="0">
                <a:latin typeface="Bodoni MT Condensed" pitchFamily="18" charset="0"/>
              </a:rPr>
              <a:t>infinie</a:t>
            </a:r>
            <a:r>
              <a:rPr lang="en-US" sz="2800" dirty="0" smtClean="0">
                <a:latin typeface="Bodoni MT Condensed" pitchFamily="18" charset="0"/>
              </a:rPr>
              <a:t> </a:t>
            </a:r>
            <a:r>
              <a:rPr lang="en-US" sz="2800" dirty="0" err="1" smtClean="0">
                <a:latin typeface="Bodoni MT Condensed" pitchFamily="18" charset="0"/>
              </a:rPr>
              <a:t>peuvent</a:t>
            </a:r>
            <a:r>
              <a:rPr lang="en-US" sz="2800" dirty="0" smtClean="0">
                <a:latin typeface="Bodoni MT Condensed" pitchFamily="18" charset="0"/>
              </a:rPr>
              <a:t> se </a:t>
            </a:r>
            <a:r>
              <a:rPr lang="en-US" sz="2800" dirty="0" err="1" smtClean="0">
                <a:latin typeface="Bodoni MT Condensed" pitchFamily="18" charset="0"/>
              </a:rPr>
              <a:t>déployer</a:t>
            </a:r>
            <a:r>
              <a:rPr lang="en-US" sz="2800" dirty="0" smtClean="0">
                <a:latin typeface="Bodoni MT Condensed" pitchFamily="18" charset="0"/>
              </a:rPr>
              <a:t> pour </a:t>
            </a:r>
            <a:r>
              <a:rPr lang="en-US" sz="2800" dirty="0" err="1" smtClean="0">
                <a:latin typeface="Bodoni MT Condensed" pitchFamily="18" charset="0"/>
              </a:rPr>
              <a:t>créer</a:t>
            </a:r>
            <a:r>
              <a:rPr lang="en-US" sz="2800" dirty="0" smtClean="0">
                <a:latin typeface="Bodoni MT Condensed" pitchFamily="18" charset="0"/>
              </a:rPr>
              <a:t>. Si on se </a:t>
            </a:r>
            <a:r>
              <a:rPr lang="en-US" sz="2800" dirty="0" err="1" smtClean="0">
                <a:latin typeface="Bodoni MT Condensed" pitchFamily="18" charset="0"/>
              </a:rPr>
              <a:t>sert</a:t>
            </a:r>
            <a:r>
              <a:rPr lang="en-US" sz="2800" dirty="0" smtClean="0">
                <a:latin typeface="Bodoni MT Condensed" pitchFamily="18" charset="0"/>
              </a:rPr>
              <a:t> des </a:t>
            </a:r>
            <a:r>
              <a:rPr lang="en-US" sz="2800" dirty="0" err="1" smtClean="0">
                <a:latin typeface="Bodoni MT Condensed" pitchFamily="18" charset="0"/>
              </a:rPr>
              <a:t>lois</a:t>
            </a:r>
            <a:r>
              <a:rPr lang="en-US" sz="2800" dirty="0" smtClean="0">
                <a:latin typeface="Bodoni MT Condensed" pitchFamily="18" charset="0"/>
              </a:rPr>
              <a:t> et de </a:t>
            </a:r>
            <a:r>
              <a:rPr lang="en-US" sz="2800" dirty="0" err="1" smtClean="0">
                <a:latin typeface="Bodoni MT Condensed" pitchFamily="18" charset="0"/>
              </a:rPr>
              <a:t>l’énergie</a:t>
            </a:r>
            <a:r>
              <a:rPr lang="en-US" sz="2800" dirty="0" smtClean="0">
                <a:latin typeface="Bodoni MT Condensed" pitchFamily="18" charset="0"/>
              </a:rPr>
              <a:t> de </a:t>
            </a:r>
            <a:r>
              <a:rPr lang="en-US" sz="2800" dirty="0" err="1" smtClean="0">
                <a:latin typeface="Bodoni MT Condensed" pitchFamily="18" charset="0"/>
              </a:rPr>
              <a:t>Dieu</a:t>
            </a:r>
            <a:r>
              <a:rPr lang="en-US" sz="2800" dirty="0" smtClean="0">
                <a:latin typeface="Bodoni MT Condensed" pitchFamily="18" charset="0"/>
              </a:rPr>
              <a:t> sans </a:t>
            </a:r>
            <a:r>
              <a:rPr lang="en-US" sz="2800" dirty="0" err="1" smtClean="0">
                <a:latin typeface="Bodoni MT Condensed" pitchFamily="18" charset="0"/>
              </a:rPr>
              <a:t>l’amour</a:t>
            </a:r>
            <a:r>
              <a:rPr lang="en-US" sz="2800" dirty="0" smtClean="0">
                <a:latin typeface="Bodoni MT Condensed" pitchFamily="18" charset="0"/>
              </a:rPr>
              <a:t> </a:t>
            </a:r>
            <a:r>
              <a:rPr lang="en-US" sz="2800" dirty="0" err="1" smtClean="0">
                <a:latin typeface="Bodoni MT Condensed" pitchFamily="18" charset="0"/>
              </a:rPr>
              <a:t>vrai</a:t>
            </a:r>
            <a:r>
              <a:rPr lang="en-US" sz="2800" dirty="0" smtClean="0">
                <a:latin typeface="Bodoni MT Condensed" pitchFamily="18" charset="0"/>
              </a:rPr>
              <a:t>, </a:t>
            </a:r>
            <a:r>
              <a:rPr lang="en-US" sz="2800" dirty="0" err="1" smtClean="0">
                <a:latin typeface="Bodoni MT Condensed" pitchFamily="18" charset="0"/>
              </a:rPr>
              <a:t>cela</a:t>
            </a:r>
            <a:r>
              <a:rPr lang="en-US" sz="2800" dirty="0" smtClean="0">
                <a:latin typeface="Bodoni MT Condensed" pitchFamily="18" charset="0"/>
              </a:rPr>
              <a:t> </a:t>
            </a:r>
            <a:r>
              <a:rPr lang="en-US" sz="2800" dirty="0" err="1" smtClean="0">
                <a:latin typeface="Bodoni MT Condensed" pitchFamily="18" charset="0"/>
              </a:rPr>
              <a:t>peut</a:t>
            </a:r>
            <a:r>
              <a:rPr lang="en-US" sz="2800" dirty="0" smtClean="0">
                <a:latin typeface="Bodoni MT Condensed" pitchFamily="18" charset="0"/>
              </a:rPr>
              <a:t> </a:t>
            </a:r>
            <a:r>
              <a:rPr lang="en-US" sz="2800" dirty="0" err="1" smtClean="0">
                <a:latin typeface="Bodoni MT Condensed" pitchFamily="18" charset="0"/>
              </a:rPr>
              <a:t>être</a:t>
            </a:r>
            <a:r>
              <a:rPr lang="en-US" sz="2800" dirty="0" smtClean="0">
                <a:latin typeface="Bodoni MT Condensed" pitchFamily="18" charset="0"/>
              </a:rPr>
              <a:t> </a:t>
            </a:r>
            <a:r>
              <a:rPr lang="en-US" sz="2800" dirty="0" err="1" smtClean="0">
                <a:latin typeface="Bodoni MT Condensed" pitchFamily="18" charset="0"/>
              </a:rPr>
              <a:t>destructeur</a:t>
            </a:r>
            <a:r>
              <a:rPr lang="en-US" sz="2800" dirty="0" smtClean="0">
                <a:latin typeface="Bodoni MT Condensed" pitchFamily="18" charset="0"/>
              </a:rPr>
              <a:t> (</a:t>
            </a:r>
            <a:r>
              <a:rPr lang="en-US" sz="2800" dirty="0" err="1" smtClean="0">
                <a:latin typeface="Bodoni MT Condensed" pitchFamily="18" charset="0"/>
              </a:rPr>
              <a:t>exemple</a:t>
            </a:r>
            <a:r>
              <a:rPr lang="en-US" sz="2800" dirty="0" smtClean="0">
                <a:latin typeface="Bodoni MT Condensed" pitchFamily="18" charset="0"/>
              </a:rPr>
              <a:t> de </a:t>
            </a:r>
            <a:r>
              <a:rPr lang="en-US" sz="2800" dirty="0" err="1" smtClean="0">
                <a:latin typeface="Bodoni MT Condensed" pitchFamily="18" charset="0"/>
              </a:rPr>
              <a:t>l’énergie</a:t>
            </a:r>
            <a:r>
              <a:rPr lang="en-US" sz="2800" dirty="0" smtClean="0">
                <a:latin typeface="Bodoni MT Condensed" pitchFamily="18" charset="0"/>
              </a:rPr>
              <a:t> </a:t>
            </a:r>
            <a:r>
              <a:rPr lang="en-US" sz="2800" dirty="0" err="1" smtClean="0">
                <a:latin typeface="Bodoni MT Condensed" pitchFamily="18" charset="0"/>
              </a:rPr>
              <a:t>nucléaire</a:t>
            </a:r>
            <a:r>
              <a:rPr lang="en-US" sz="2800" dirty="0" smtClean="0">
                <a:latin typeface="Bodoni MT Condensed" pitchFamily="18" charset="0"/>
              </a:rPr>
              <a:t>, </a:t>
            </a:r>
            <a:r>
              <a:rPr lang="en-US" sz="2800" dirty="0" err="1" smtClean="0">
                <a:latin typeface="Bodoni MT Condensed" pitchFamily="18" charset="0"/>
              </a:rPr>
              <a:t>mais</a:t>
            </a:r>
            <a:r>
              <a:rPr lang="en-US" sz="2800" dirty="0" smtClean="0">
                <a:latin typeface="Bodoni MT Condensed" pitchFamily="18" charset="0"/>
              </a:rPr>
              <a:t> </a:t>
            </a:r>
            <a:r>
              <a:rPr lang="en-US" sz="2800" dirty="0" err="1" smtClean="0">
                <a:latin typeface="Bodoni MT Condensed" pitchFamily="18" charset="0"/>
              </a:rPr>
              <a:t>aussi</a:t>
            </a:r>
            <a:r>
              <a:rPr lang="en-US" sz="2800" dirty="0" smtClean="0">
                <a:latin typeface="Bodoni MT Condensed" pitchFamily="18" charset="0"/>
              </a:rPr>
              <a:t> de </a:t>
            </a:r>
            <a:r>
              <a:rPr lang="en-US" sz="2800" dirty="0" err="1" smtClean="0">
                <a:latin typeface="Bodoni MT Condensed" pitchFamily="18" charset="0"/>
              </a:rPr>
              <a:t>l’amour</a:t>
            </a:r>
            <a:r>
              <a:rPr lang="en-US" sz="2800" dirty="0" smtClean="0">
                <a:latin typeface="Bodoni MT Condensed" pitchFamily="18" charset="0"/>
              </a:rPr>
              <a:t>)</a:t>
            </a:r>
            <a:endParaRPr lang="fr-FR" sz="2800" dirty="0">
              <a:latin typeface="Bodoni MT Condensed" pitchFamily="18" charset="0"/>
            </a:endParaRPr>
          </a:p>
        </p:txBody>
      </p:sp>
      <p:sp>
        <p:nvSpPr>
          <p:cNvPr id="4" name="Rectangle 3"/>
          <p:cNvSpPr/>
          <p:nvPr/>
        </p:nvSpPr>
        <p:spPr>
          <a:xfrm>
            <a:off x="10441087" y="0"/>
            <a:ext cx="595035" cy="1077218"/>
          </a:xfrm>
          <a:prstGeom prst="rect">
            <a:avLst/>
          </a:prstGeom>
        </p:spPr>
        <p:txBody>
          <a:bodyPr wrap="none">
            <a:spAutoFit/>
          </a:bodyPr>
          <a:lstStyle/>
          <a:p>
            <a:r>
              <a:rPr lang="en-US" sz="3200" b="1" dirty="0" smtClean="0">
                <a:solidFill>
                  <a:srgbClr val="FFC000"/>
                </a:solidFill>
              </a:rPr>
              <a:t>天</a:t>
            </a:r>
          </a:p>
          <a:p>
            <a:r>
              <a:rPr lang="en-US" sz="3200" b="1" dirty="0" smtClean="0">
                <a:solidFill>
                  <a:srgbClr val="FFC000"/>
                </a:solidFill>
              </a:rPr>
              <a:t>運</a:t>
            </a:r>
            <a:endParaRPr lang="fr-FR" sz="3200" b="1" dirty="0">
              <a:solidFill>
                <a:srgbClr val="FFC000"/>
              </a:solidFill>
            </a:endParaRPr>
          </a:p>
        </p:txBody>
      </p:sp>
      <p:sp>
        <p:nvSpPr>
          <p:cNvPr id="5" name="Ellipse 4"/>
          <p:cNvSpPr/>
          <p:nvPr/>
        </p:nvSpPr>
        <p:spPr>
          <a:xfrm>
            <a:off x="9535131" y="4844715"/>
            <a:ext cx="1811911" cy="171650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création</a:t>
            </a:r>
            <a:endParaRPr lang="fr-FR" dirty="0"/>
          </a:p>
        </p:txBody>
      </p:sp>
      <p:sp>
        <p:nvSpPr>
          <p:cNvPr id="6" name="Flèche vers le bas 5"/>
          <p:cNvSpPr/>
          <p:nvPr/>
        </p:nvSpPr>
        <p:spPr>
          <a:xfrm>
            <a:off x="9707953" y="3689684"/>
            <a:ext cx="1466267" cy="1155031"/>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 name="Rectangle 6"/>
          <p:cNvSpPr/>
          <p:nvPr/>
        </p:nvSpPr>
        <p:spPr>
          <a:xfrm>
            <a:off x="10233337" y="3709555"/>
            <a:ext cx="441146" cy="1015663"/>
          </a:xfrm>
          <a:prstGeom prst="rect">
            <a:avLst/>
          </a:prstGeom>
        </p:spPr>
        <p:txBody>
          <a:bodyPr wrap="none">
            <a:spAutoFit/>
          </a:bodyPr>
          <a:lstStyle/>
          <a:p>
            <a:r>
              <a:rPr lang="en-US" sz="2000" dirty="0" smtClean="0">
                <a:latin typeface="Bodoni MT Condensed" pitchFamily="18" charset="0"/>
              </a:rPr>
              <a:t>心</a:t>
            </a:r>
          </a:p>
          <a:p>
            <a:r>
              <a:rPr lang="en-US" sz="2000" dirty="0" smtClean="0">
                <a:latin typeface="Bodoni MT Condensed" pitchFamily="18" charset="0"/>
              </a:rPr>
              <a:t>理</a:t>
            </a:r>
          </a:p>
          <a:p>
            <a:r>
              <a:rPr lang="en-US" sz="2000" dirty="0">
                <a:latin typeface="Bodoni MT Condensed" pitchFamily="18" charset="0"/>
              </a:rPr>
              <a:t>氣</a:t>
            </a:r>
            <a:endParaRPr lang="fr-FR" sz="2000" dirty="0"/>
          </a:p>
        </p:txBody>
      </p:sp>
      <p:pic>
        <p:nvPicPr>
          <p:cNvPr id="1026" name="Picture 2" descr="Coeu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94998" y="1971716"/>
            <a:ext cx="1892176" cy="189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27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4792717" y="193808"/>
            <a:ext cx="7267903" cy="704826"/>
          </a:xfrm>
        </p:spPr>
        <p:txBody>
          <a:bodyPr/>
          <a:lstStyle/>
          <a:p>
            <a:pPr lvl="0"/>
            <a:r>
              <a:rPr lang="fr-FR" sz="3200" dirty="0">
                <a:latin typeface="Garamond" pitchFamily="18" charset="0"/>
              </a:rPr>
              <a:t>Le Laos, Etat-tampon, carrefour enclavé</a:t>
            </a:r>
          </a:p>
        </p:txBody>
      </p:sp>
      <p:grpSp>
        <p:nvGrpSpPr>
          <p:cNvPr id="3" name="Espace réservé du contenu 3"/>
          <p:cNvGrpSpPr/>
          <p:nvPr/>
        </p:nvGrpSpPr>
        <p:grpSpPr>
          <a:xfrm>
            <a:off x="4698424" y="1070221"/>
            <a:ext cx="5209099" cy="3915506"/>
            <a:chOff x="4541194" y="1594338"/>
            <a:chExt cx="5209099" cy="3915506"/>
          </a:xfrm>
          <a:solidFill>
            <a:srgbClr val="FFFF00"/>
          </a:solidFill>
        </p:grpSpPr>
        <p:sp>
          <p:nvSpPr>
            <p:cNvPr id="4" name="Forme libre 3"/>
            <p:cNvSpPr/>
            <p:nvPr/>
          </p:nvSpPr>
          <p:spPr>
            <a:xfrm rot="21300004">
              <a:off x="4541194" y="3253838"/>
              <a:ext cx="5209099" cy="596517"/>
            </a:xfrm>
            <a:custGeom>
              <a:avLst>
                <a:gd name="f8" fmla="val 23520"/>
              </a:avLst>
              <a:gdLst>
                <a:gd name="f1" fmla="val 10800000"/>
                <a:gd name="f2" fmla="val 5400000"/>
                <a:gd name="f3" fmla="val 180"/>
                <a:gd name="f4" fmla="val w"/>
                <a:gd name="f5" fmla="val h"/>
                <a:gd name="f6" fmla="val ss"/>
                <a:gd name="f7" fmla="val 0"/>
                <a:gd name="f8" fmla="val 23520"/>
                <a:gd name="f9" fmla="+- 0 0 -90"/>
                <a:gd name="f10" fmla="+- 0 0 -180"/>
                <a:gd name="f11" fmla="+- 0 0 -270"/>
                <a:gd name="f12" fmla="+- 0 0 -36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41 0 f16"/>
                <a:gd name="f43" fmla="+- f40 0 f16"/>
                <a:gd name="f44" fmla="*/ f42 1 2"/>
                <a:gd name="f45" fmla="*/ f43 1 2"/>
                <a:gd name="f46" fmla="*/ f42 f17 1"/>
                <a:gd name="f47" fmla="*/ f43 73490 1"/>
                <a:gd name="f48" fmla="+- f16 f44 0"/>
                <a:gd name="f49" fmla="+- f16 f45 0"/>
                <a:gd name="f50" fmla="*/ f46 1 200000"/>
                <a:gd name="f51" fmla="*/ f47 1 200000"/>
                <a:gd name="f52" fmla="+- f48 0 f50"/>
                <a:gd name="f53" fmla="+- f48 f50 0"/>
                <a:gd name="f54" fmla="+- f49 0 f51"/>
                <a:gd name="f55" fmla="+- f49 f51 0"/>
                <a:gd name="f56" fmla="*/ f48 f37 1"/>
                <a:gd name="f57" fmla="*/ f49 f37 1"/>
                <a:gd name="f58" fmla="*/ f54 f37 1"/>
                <a:gd name="f59" fmla="*/ f52 f37 1"/>
                <a:gd name="f60" fmla="*/ f55 f37 1"/>
                <a:gd name="f61" fmla="*/ f53 f37 1"/>
              </a:gdLst>
              <a:ahLst/>
              <a:cxnLst>
                <a:cxn ang="3cd4">
                  <a:pos x="hc" y="t"/>
                </a:cxn>
                <a:cxn ang="0">
                  <a:pos x="r" y="vc"/>
                </a:cxn>
                <a:cxn ang="cd4">
                  <a:pos x="hc" y="b"/>
                </a:cxn>
                <a:cxn ang="cd2">
                  <a:pos x="l" y="vc"/>
                </a:cxn>
                <a:cxn ang="f33">
                  <a:pos x="f60" y="f56"/>
                </a:cxn>
                <a:cxn ang="f34">
                  <a:pos x="f57" y="f61"/>
                </a:cxn>
                <a:cxn ang="f35">
                  <a:pos x="f58" y="f56"/>
                </a:cxn>
                <a:cxn ang="f36">
                  <a:pos x="f57" y="f59"/>
                </a:cxn>
              </a:cxnLst>
              <a:rect l="f58" t="f59" r="f60" b="f61"/>
              <a:pathLst>
                <a:path>
                  <a:moveTo>
                    <a:pt x="f58" y="f59"/>
                  </a:moveTo>
                  <a:lnTo>
                    <a:pt x="f60" y="f59"/>
                  </a:lnTo>
                  <a:lnTo>
                    <a:pt x="f60" y="f61"/>
                  </a:lnTo>
                  <a:lnTo>
                    <a:pt x="f58" y="f61"/>
                  </a:lnTo>
                  <a:close/>
                </a:path>
              </a:pathLst>
            </a:custGeom>
            <a:grpFill/>
            <a:ln w="19046">
              <a:solidFill>
                <a:srgbClr val="FFFFFF"/>
              </a:solidFill>
              <a:prstDash val="solid"/>
            </a:ln>
          </p:spPr>
          <p:txBody>
            <a:bodyPr lIns="0" tIns="0" rIns="0" bIns="0"/>
            <a:lstStyle/>
            <a:p>
              <a:endParaRPr lang="fr-FR"/>
            </a:p>
          </p:txBody>
        </p:sp>
        <p:sp>
          <p:nvSpPr>
            <p:cNvPr id="5" name="Forme libre 4"/>
            <p:cNvSpPr/>
            <p:nvPr/>
          </p:nvSpPr>
          <p:spPr>
            <a:xfrm>
              <a:off x="5154061" y="1790111"/>
              <a:ext cx="1572374" cy="156620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FF0000"/>
            </a:solidFill>
            <a:ln w="19046">
              <a:solidFill>
                <a:srgbClr val="FFFFFF"/>
              </a:solidFill>
              <a:prstDash val="solid"/>
            </a:ln>
          </p:spPr>
          <p:txBody>
            <a:bodyPr lIns="0" tIns="0" rIns="0" bIns="0"/>
            <a:lstStyle/>
            <a:p>
              <a:endParaRPr lang="fr-FR"/>
            </a:p>
          </p:txBody>
        </p:sp>
        <p:sp>
          <p:nvSpPr>
            <p:cNvPr id="6" name="Forme libre 5"/>
            <p:cNvSpPr/>
            <p:nvPr/>
          </p:nvSpPr>
          <p:spPr>
            <a:xfrm>
              <a:off x="7302974" y="1594338"/>
              <a:ext cx="1677201" cy="1644511"/>
            </a:xfrm>
            <a:custGeom>
              <a:avLst/>
              <a:gdLst>
                <a:gd name="f0" fmla="val 10800000"/>
                <a:gd name="f1" fmla="val 5400000"/>
                <a:gd name="f2" fmla="val 180"/>
                <a:gd name="f3" fmla="val w"/>
                <a:gd name="f4" fmla="val h"/>
                <a:gd name="f5" fmla="val 0"/>
                <a:gd name="f6" fmla="val 1677204"/>
                <a:gd name="f7" fmla="val 1644512"/>
                <a:gd name="f8" fmla="+- 0 0 -90"/>
                <a:gd name="f9" fmla="*/ f3 1 1677204"/>
                <a:gd name="f10" fmla="*/ f4 1 1644512"/>
                <a:gd name="f11" fmla="val f5"/>
                <a:gd name="f12" fmla="val f6"/>
                <a:gd name="f13" fmla="val f7"/>
                <a:gd name="f14" fmla="*/ f8 f0 1"/>
                <a:gd name="f15" fmla="+- f13 0 f11"/>
                <a:gd name="f16" fmla="+- f12 0 f11"/>
                <a:gd name="f17" fmla="*/ f14 1 f2"/>
                <a:gd name="f18" fmla="*/ f16 1 1677204"/>
                <a:gd name="f19" fmla="*/ f15 1 1644512"/>
                <a:gd name="f20" fmla="*/ 0 f16 1"/>
                <a:gd name="f21" fmla="*/ 0 f15 1"/>
                <a:gd name="f22" fmla="*/ 1677204 f16 1"/>
                <a:gd name="f23" fmla="*/ 1644512 f15 1"/>
                <a:gd name="f24" fmla="+- f17 0 f1"/>
                <a:gd name="f25" fmla="*/ f20 1 1677204"/>
                <a:gd name="f26" fmla="*/ f21 1 1644512"/>
                <a:gd name="f27" fmla="*/ f22 1 1677204"/>
                <a:gd name="f28" fmla="*/ f23 1 16445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677204" h="1644512">
                  <a:moveTo>
                    <a:pt x="f5" y="f5"/>
                  </a:moveTo>
                  <a:lnTo>
                    <a:pt x="f6" y="f5"/>
                  </a:lnTo>
                  <a:lnTo>
                    <a:pt x="f6" y="f7"/>
                  </a:lnTo>
                  <a:lnTo>
                    <a:pt x="f5" y="f7"/>
                  </a:lnTo>
                  <a:lnTo>
                    <a:pt x="f5" y="f5"/>
                  </a:lnTo>
                  <a:close/>
                </a:path>
              </a:pathLst>
            </a:custGeom>
            <a:solidFill>
              <a:srgbClr val="FF0000"/>
            </a:solidFill>
            <a:ln>
              <a:noFill/>
              <a:prstDash val="solid"/>
            </a:ln>
          </p:spPr>
          <p:txBody>
            <a:bodyPr vert="horz" wrap="square" lIns="170691" tIns="170691" rIns="170691" bIns="170691" anchor="ctr" anchorCtr="1" compatLnSpc="1"/>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dirty="0" err="1">
                  <a:solidFill>
                    <a:schemeClr val="tx1">
                      <a:lumMod val="95000"/>
                    </a:schemeClr>
                  </a:solidFill>
                  <a:uFillTx/>
                  <a:latin typeface="Trebuchet MS"/>
                </a:rPr>
                <a:t>Landlock</a:t>
              </a:r>
              <a:r>
                <a:rPr lang="fr-FR" sz="2400" b="1" i="0" u="none" strike="noStrike" kern="1200" cap="none" spc="0" baseline="0" dirty="0">
                  <a:solidFill>
                    <a:schemeClr val="tx1">
                      <a:lumMod val="95000"/>
                    </a:schemeClr>
                  </a:solidFill>
                  <a:uFillTx/>
                  <a:latin typeface="Trebuchet MS"/>
                </a:rPr>
                <a:t/>
              </a:r>
              <a:br>
                <a:rPr lang="fr-FR" sz="2400" b="1" i="0" u="none" strike="noStrike" kern="1200" cap="none" spc="0" baseline="0" dirty="0">
                  <a:solidFill>
                    <a:schemeClr val="tx1">
                      <a:lumMod val="95000"/>
                    </a:schemeClr>
                  </a:solidFill>
                  <a:uFillTx/>
                  <a:latin typeface="Trebuchet MS"/>
                </a:rPr>
              </a:br>
              <a:r>
                <a:rPr lang="fr-FR" sz="2400" b="1" i="0" u="none" strike="noStrike" kern="1200" cap="none" spc="0" baseline="0" dirty="0">
                  <a:solidFill>
                    <a:schemeClr val="tx1">
                      <a:lumMod val="95000"/>
                    </a:schemeClr>
                  </a:solidFill>
                  <a:uFillTx/>
                  <a:latin typeface="Trebuchet MS"/>
                </a:rPr>
                <a:t>(enclavé)</a:t>
              </a:r>
            </a:p>
          </p:txBody>
        </p:sp>
        <p:sp>
          <p:nvSpPr>
            <p:cNvPr id="7" name="Forme libre 6"/>
            <p:cNvSpPr/>
            <p:nvPr/>
          </p:nvSpPr>
          <p:spPr>
            <a:xfrm>
              <a:off x="7565041" y="3747869"/>
              <a:ext cx="1572374" cy="156620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00B050"/>
            </a:solidFill>
            <a:ln w="19046">
              <a:solidFill>
                <a:srgbClr val="FFFFFF"/>
              </a:solidFill>
              <a:prstDash val="solid"/>
            </a:ln>
          </p:spPr>
          <p:txBody>
            <a:bodyPr lIns="0" tIns="0" rIns="0" bIns="0"/>
            <a:lstStyle/>
            <a:p>
              <a:endParaRPr lang="fr-FR"/>
            </a:p>
          </p:txBody>
        </p:sp>
        <p:sp>
          <p:nvSpPr>
            <p:cNvPr id="8" name="Forme libre 7"/>
            <p:cNvSpPr/>
            <p:nvPr/>
          </p:nvSpPr>
          <p:spPr>
            <a:xfrm>
              <a:off x="5311301" y="3865333"/>
              <a:ext cx="1677201" cy="1644511"/>
            </a:xfrm>
            <a:custGeom>
              <a:avLst/>
              <a:gdLst>
                <a:gd name="f0" fmla="val 10800000"/>
                <a:gd name="f1" fmla="val 5400000"/>
                <a:gd name="f2" fmla="val 180"/>
                <a:gd name="f3" fmla="val w"/>
                <a:gd name="f4" fmla="val h"/>
                <a:gd name="f5" fmla="val 0"/>
                <a:gd name="f6" fmla="val 1677204"/>
                <a:gd name="f7" fmla="val 1644512"/>
                <a:gd name="f8" fmla="+- 0 0 -90"/>
                <a:gd name="f9" fmla="*/ f3 1 1677204"/>
                <a:gd name="f10" fmla="*/ f4 1 1644512"/>
                <a:gd name="f11" fmla="val f5"/>
                <a:gd name="f12" fmla="val f6"/>
                <a:gd name="f13" fmla="val f7"/>
                <a:gd name="f14" fmla="*/ f8 f0 1"/>
                <a:gd name="f15" fmla="+- f13 0 f11"/>
                <a:gd name="f16" fmla="+- f12 0 f11"/>
                <a:gd name="f17" fmla="*/ f14 1 f2"/>
                <a:gd name="f18" fmla="*/ f16 1 1677204"/>
                <a:gd name="f19" fmla="*/ f15 1 1644512"/>
                <a:gd name="f20" fmla="*/ 0 f16 1"/>
                <a:gd name="f21" fmla="*/ 0 f15 1"/>
                <a:gd name="f22" fmla="*/ 1677204 f16 1"/>
                <a:gd name="f23" fmla="*/ 1644512 f15 1"/>
                <a:gd name="f24" fmla="+- f17 0 f1"/>
                <a:gd name="f25" fmla="*/ f20 1 1677204"/>
                <a:gd name="f26" fmla="*/ f21 1 1644512"/>
                <a:gd name="f27" fmla="*/ f22 1 1677204"/>
                <a:gd name="f28" fmla="*/ f23 1 1644512"/>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1677204" h="1644512">
                  <a:moveTo>
                    <a:pt x="f5" y="f5"/>
                  </a:moveTo>
                  <a:lnTo>
                    <a:pt x="f6" y="f5"/>
                  </a:lnTo>
                  <a:lnTo>
                    <a:pt x="f6" y="f7"/>
                  </a:lnTo>
                  <a:lnTo>
                    <a:pt x="f5" y="f7"/>
                  </a:lnTo>
                  <a:lnTo>
                    <a:pt x="f5" y="f5"/>
                  </a:lnTo>
                  <a:close/>
                </a:path>
              </a:pathLst>
            </a:custGeom>
            <a:solidFill>
              <a:srgbClr val="00B050"/>
            </a:solidFill>
            <a:ln/>
          </p:spPr>
          <p:style>
            <a:lnRef idx="0">
              <a:schemeClr val="accent2"/>
            </a:lnRef>
            <a:fillRef idx="3">
              <a:schemeClr val="accent2"/>
            </a:fillRef>
            <a:effectRef idx="3">
              <a:schemeClr val="accent2"/>
            </a:effectRef>
            <a:fontRef idx="minor">
              <a:schemeClr val="lt1"/>
            </a:fontRef>
          </p:style>
          <p:txBody>
            <a:bodyPr vert="horz" wrap="square" lIns="170691" tIns="170691" rIns="170691" bIns="170691" anchor="ctr" anchorCtr="1" compatLnSpc="1"/>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fr-FR" sz="2400" b="1" i="0" u="none" strike="noStrike" kern="1200" cap="none" spc="0" baseline="0" dirty="0" err="1">
                  <a:solidFill>
                    <a:srgbClr val="FFC000"/>
                  </a:solidFill>
                  <a:uFillTx/>
                  <a:latin typeface="Trebuchet MS"/>
                </a:rPr>
                <a:t>Landlink</a:t>
              </a:r>
              <a:r>
                <a:rPr lang="fr-FR" sz="2400" b="1" i="0" u="none" strike="noStrike" kern="1200" cap="none" spc="0" baseline="0" dirty="0">
                  <a:solidFill>
                    <a:srgbClr val="FFC000"/>
                  </a:solidFill>
                  <a:uFillTx/>
                  <a:latin typeface="Trebuchet MS"/>
                </a:rPr>
                <a:t/>
              </a:r>
              <a:br>
                <a:rPr lang="fr-FR" sz="2400" b="1" i="0" u="none" strike="noStrike" kern="1200" cap="none" spc="0" baseline="0" dirty="0">
                  <a:solidFill>
                    <a:srgbClr val="FFC000"/>
                  </a:solidFill>
                  <a:uFillTx/>
                  <a:latin typeface="Trebuchet MS"/>
                </a:rPr>
              </a:br>
              <a:r>
                <a:rPr lang="fr-FR" sz="2400" b="1" i="0" u="none" strike="noStrike" kern="1200" cap="none" spc="0" baseline="0" dirty="0">
                  <a:solidFill>
                    <a:srgbClr val="FFC000"/>
                  </a:solidFill>
                  <a:uFillTx/>
                  <a:latin typeface="Trebuchet MS"/>
                </a:rPr>
                <a:t>(liant)</a:t>
              </a:r>
            </a:p>
          </p:txBody>
        </p:sp>
      </p:grpSp>
      <p:pic>
        <p:nvPicPr>
          <p:cNvPr id="9" name="Image 4"/>
          <p:cNvPicPr>
            <a:picLocks noChangeAspect="1"/>
          </p:cNvPicPr>
          <p:nvPr/>
        </p:nvPicPr>
        <p:blipFill>
          <a:blip r:embed="rId2"/>
          <a:stretch>
            <a:fillRect/>
          </a:stretch>
        </p:blipFill>
        <p:spPr>
          <a:xfrm>
            <a:off x="468920" y="258800"/>
            <a:ext cx="4056190" cy="5070243"/>
          </a:xfrm>
          <a:prstGeom prst="rect">
            <a:avLst/>
          </a:prstGeom>
          <a:noFill/>
          <a:ln>
            <a:noFill/>
          </a:ln>
        </p:spPr>
      </p:pic>
      <p:sp>
        <p:nvSpPr>
          <p:cNvPr id="10" name="Rectangle 5"/>
          <p:cNvSpPr/>
          <p:nvPr/>
        </p:nvSpPr>
        <p:spPr>
          <a:xfrm>
            <a:off x="3088431" y="3256379"/>
            <a:ext cx="289252" cy="149294"/>
          </a:xfrm>
          <a:prstGeom prst="rect">
            <a:avLst/>
          </a:prstGeom>
          <a:noFill/>
          <a:ln w="6345">
            <a:solidFill>
              <a:srgbClr val="7E5F91"/>
            </a:solidFill>
            <a:prstDash val="solid"/>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Trebuchet MS"/>
            </a:endParaRPr>
          </a:p>
        </p:txBody>
      </p:sp>
      <p:sp>
        <p:nvSpPr>
          <p:cNvPr id="11" name="Rectangle 6"/>
          <p:cNvSpPr/>
          <p:nvPr/>
        </p:nvSpPr>
        <p:spPr>
          <a:xfrm>
            <a:off x="468920" y="5314071"/>
            <a:ext cx="11008375" cy="1532727"/>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anchor="t" anchorCtr="0" compatLnSpc="1">
            <a:spAutoFit/>
          </a:bodyPr>
          <a:lstStyle/>
          <a:p>
            <a:pPr marL="0" marR="0" lvl="0" indent="0" algn="l" defTabSz="4572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dirty="0">
                <a:solidFill>
                  <a:srgbClr val="002060"/>
                </a:solidFill>
                <a:uFillTx/>
                <a:latin typeface="Garamond" pitchFamily="18" charset="0"/>
              </a:rPr>
              <a:t>« Une nouvelle configuration de l’Etat-tampon doit être prise en compte, non plus celle qui sépare des ennemis potentiels pour assurer la paix, mais celle qui relie des partenaires conjuguant flux méridiens et transversaux  » </a:t>
            </a:r>
            <a:r>
              <a:rPr lang="fr-FR" sz="2400" b="0" i="0" u="none" strike="noStrike" kern="1200" cap="none" spc="0" baseline="0" dirty="0">
                <a:solidFill>
                  <a:srgbClr val="002060"/>
                </a:solidFill>
                <a:uFillTx/>
                <a:latin typeface="Garamond" pitchFamily="18" charset="0"/>
              </a:rPr>
              <a:t>Christian </a:t>
            </a:r>
            <a:r>
              <a:rPr lang="fr-FR" sz="2400" b="0" i="0" u="none" strike="noStrike" kern="1200" cap="none" spc="0" baseline="0" dirty="0" err="1">
                <a:solidFill>
                  <a:srgbClr val="002060"/>
                </a:solidFill>
                <a:uFillTx/>
                <a:latin typeface="Garamond" pitchFamily="18" charset="0"/>
              </a:rPr>
              <a:t>Taillard</a:t>
            </a:r>
            <a:endParaRPr lang="fr-FR" sz="2400" b="0" i="0" u="none" strike="noStrike" kern="1200" cap="none" spc="0" baseline="0" dirty="0">
              <a:solidFill>
                <a:srgbClr val="002060"/>
              </a:solidFill>
              <a:uFillTx/>
              <a:latin typeface="Garamond" pitchFamily="18" charset="0"/>
            </a:endParaRPr>
          </a:p>
        </p:txBody>
      </p:sp>
    </p:spTree>
    <p:extLst>
      <p:ext uri="{BB962C8B-B14F-4D97-AF65-F5344CB8AC3E}">
        <p14:creationId xmlns:p14="http://schemas.microsoft.com/office/powerpoint/2010/main" val="408543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74233"/>
            <a:ext cx="9404723" cy="956534"/>
          </a:xfrm>
        </p:spPr>
        <p:txBody>
          <a:bodyPr/>
          <a:lstStyle/>
          <a:p>
            <a:r>
              <a:rPr lang="fr-FR" dirty="0" smtClean="0">
                <a:latin typeface="Garamond" panose="02020404030301010803" pitchFamily="18" charset="0"/>
              </a:rPr>
              <a:t>Définir la théâtralité</a:t>
            </a:r>
            <a:endParaRPr lang="fr-FR" dirty="0">
              <a:latin typeface="Garamond" panose="02020404030301010803" pitchFamily="18" charset="0"/>
            </a:endParaRPr>
          </a:p>
        </p:txBody>
      </p:sp>
      <p:sp>
        <p:nvSpPr>
          <p:cNvPr id="3" name="Espace réservé du contenu 2"/>
          <p:cNvSpPr>
            <a:spLocks noGrp="1"/>
          </p:cNvSpPr>
          <p:nvPr>
            <p:ph idx="1"/>
          </p:nvPr>
        </p:nvSpPr>
        <p:spPr>
          <a:xfrm>
            <a:off x="646111" y="1753496"/>
            <a:ext cx="9774621" cy="4519942"/>
          </a:xfrm>
        </p:spPr>
        <p:txBody>
          <a:bodyPr>
            <a:normAutofit fontScale="92500" lnSpcReduction="10000"/>
          </a:bodyPr>
          <a:lstStyle/>
          <a:p>
            <a:r>
              <a:rPr lang="fr-FR" sz="2800" dirty="0" smtClean="0">
                <a:latin typeface="Garamond" panose="02020404030301010803" pitchFamily="18" charset="0"/>
              </a:rPr>
              <a:t>Scénario, thème</a:t>
            </a:r>
          </a:p>
          <a:p>
            <a:r>
              <a:rPr lang="fr-FR" sz="2800" dirty="0">
                <a:latin typeface="Garamond" panose="02020404030301010803" pitchFamily="18" charset="0"/>
              </a:rPr>
              <a:t>Texte en vers, ou poétique, « langage théâtral », parole proférée</a:t>
            </a:r>
          </a:p>
          <a:p>
            <a:r>
              <a:rPr lang="fr-FR" sz="2800" dirty="0">
                <a:latin typeface="Garamond" panose="02020404030301010803" pitchFamily="18" charset="0"/>
              </a:rPr>
              <a:t>Acteurs, personnages, caractères</a:t>
            </a:r>
          </a:p>
          <a:p>
            <a:r>
              <a:rPr lang="fr-FR" sz="2800" dirty="0" smtClean="0">
                <a:latin typeface="Garamond" panose="02020404030301010803" pitchFamily="18" charset="0"/>
              </a:rPr>
              <a:t>Représentation</a:t>
            </a:r>
            <a:r>
              <a:rPr lang="fr-FR" sz="2800" dirty="0">
                <a:latin typeface="Garamond" panose="02020404030301010803" pitchFamily="18" charset="0"/>
              </a:rPr>
              <a:t>, spectacle, </a:t>
            </a:r>
            <a:r>
              <a:rPr lang="fr-FR" sz="2800" dirty="0" smtClean="0">
                <a:latin typeface="Garamond" panose="02020404030301010803" pitchFamily="18" charset="0"/>
              </a:rPr>
              <a:t>mise </a:t>
            </a:r>
            <a:r>
              <a:rPr lang="fr-FR" sz="2800" dirty="0">
                <a:latin typeface="Garamond" panose="02020404030301010803" pitchFamily="18" charset="0"/>
              </a:rPr>
              <a:t>en </a:t>
            </a:r>
            <a:r>
              <a:rPr lang="fr-FR" sz="2800" dirty="0" smtClean="0">
                <a:latin typeface="Garamond" panose="02020404030301010803" pitchFamily="18" charset="0"/>
              </a:rPr>
              <a:t>scène, révélation </a:t>
            </a:r>
          </a:p>
          <a:p>
            <a:r>
              <a:rPr lang="fr-FR" sz="2800" dirty="0" smtClean="0">
                <a:latin typeface="Garamond" panose="02020404030301010803" pitchFamily="18" charset="0"/>
              </a:rPr>
              <a:t>Actes</a:t>
            </a:r>
            <a:r>
              <a:rPr lang="fr-FR" sz="2800" dirty="0">
                <a:latin typeface="Garamond" panose="02020404030301010803" pitchFamily="18" charset="0"/>
              </a:rPr>
              <a:t>, </a:t>
            </a:r>
            <a:r>
              <a:rPr lang="fr-FR" sz="2800" dirty="0" smtClean="0">
                <a:latin typeface="Garamond" panose="02020404030301010803" pitchFamily="18" charset="0"/>
              </a:rPr>
              <a:t>évènements, gestes</a:t>
            </a:r>
            <a:r>
              <a:rPr lang="fr-FR" sz="2800" dirty="0">
                <a:latin typeface="Garamond" panose="02020404030301010803" pitchFamily="18" charset="0"/>
              </a:rPr>
              <a:t>, </a:t>
            </a:r>
            <a:r>
              <a:rPr lang="fr-FR" sz="2800" dirty="0" smtClean="0">
                <a:latin typeface="Garamond" panose="02020404030301010803" pitchFamily="18" charset="0"/>
              </a:rPr>
              <a:t>situations, </a:t>
            </a:r>
            <a:endParaRPr lang="fr-FR" sz="2800" dirty="0">
              <a:latin typeface="Garamond" panose="02020404030301010803" pitchFamily="18" charset="0"/>
            </a:endParaRPr>
          </a:p>
          <a:p>
            <a:r>
              <a:rPr lang="fr-FR" sz="2800" dirty="0" smtClean="0">
                <a:latin typeface="Garamond" panose="02020404030301010803" pitchFamily="18" charset="0"/>
              </a:rPr>
              <a:t>Sentiments</a:t>
            </a:r>
            <a:r>
              <a:rPr lang="fr-FR" sz="2800" dirty="0">
                <a:latin typeface="Garamond" panose="02020404030301010803" pitchFamily="18" charset="0"/>
              </a:rPr>
              <a:t>, passions, idées, vertus </a:t>
            </a:r>
            <a:endParaRPr lang="fr-FR" sz="2800" dirty="0" smtClean="0">
              <a:latin typeface="Garamond" panose="02020404030301010803" pitchFamily="18" charset="0"/>
            </a:endParaRPr>
          </a:p>
          <a:p>
            <a:r>
              <a:rPr lang="fr-FR" sz="2800" dirty="0" smtClean="0">
                <a:latin typeface="Garamond" panose="02020404030301010803" pitchFamily="18" charset="0"/>
              </a:rPr>
              <a:t>Drame,</a:t>
            </a:r>
            <a:r>
              <a:rPr lang="fr-FR" sz="2800" dirty="0">
                <a:latin typeface="Garamond" panose="02020404030301010803" pitchFamily="18" charset="0"/>
              </a:rPr>
              <a:t> coups de théâtre</a:t>
            </a:r>
            <a:endParaRPr lang="fr-FR" sz="2800" dirty="0" smtClean="0">
              <a:latin typeface="Garamond" panose="02020404030301010803" pitchFamily="18" charset="0"/>
            </a:endParaRPr>
          </a:p>
          <a:p>
            <a:r>
              <a:rPr lang="fr-FR" sz="2800" dirty="0" smtClean="0">
                <a:latin typeface="Garamond" panose="02020404030301010803" pitchFamily="18" charset="0"/>
              </a:rPr>
              <a:t>Scène, espace, décor</a:t>
            </a:r>
          </a:p>
          <a:p>
            <a:r>
              <a:rPr lang="fr-FR" sz="2800" dirty="0" smtClean="0">
                <a:latin typeface="Garamond" panose="02020404030301010803" pitchFamily="18" charset="0"/>
              </a:rPr>
              <a:t>Costumes, parures, tenues</a:t>
            </a:r>
          </a:p>
        </p:txBody>
      </p:sp>
    </p:spTree>
    <p:extLst>
      <p:ext uri="{BB962C8B-B14F-4D97-AF65-F5344CB8AC3E}">
        <p14:creationId xmlns:p14="http://schemas.microsoft.com/office/powerpoint/2010/main" val="3902257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646111" y="60859"/>
            <a:ext cx="9404723" cy="1400530"/>
          </a:xfrm>
        </p:spPr>
        <p:txBody>
          <a:bodyPr/>
          <a:lstStyle/>
          <a:p>
            <a:pPr lvl="0"/>
            <a:r>
              <a:rPr lang="fr-FR" dirty="0" err="1"/>
              <a:t>Pakxe</a:t>
            </a:r>
            <a:endParaRPr lang="fr-FR" dirty="0"/>
          </a:p>
        </p:txBody>
      </p:sp>
      <p:pic>
        <p:nvPicPr>
          <p:cNvPr id="3" name="Picture 4" descr="427  Pakse Mekong bridge-str-cr">
            <a:hlinkClick r:id="rId2"/>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46111" y="904353"/>
            <a:ext cx="5404643" cy="2137702"/>
          </a:xfrm>
          <a:prstGeom prst="rect">
            <a:avLst/>
          </a:prstGeom>
          <a:noFill/>
          <a:ln w="9528">
            <a:solidFill>
              <a:srgbClr val="AD84C6"/>
            </a:solidFill>
            <a:prstDash val="solid"/>
          </a:ln>
        </p:spPr>
      </p:pic>
      <p:pic>
        <p:nvPicPr>
          <p:cNvPr id="6" name="Picture 12" descr="Pakse Airport"/>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46111" y="3275930"/>
            <a:ext cx="4529757" cy="2877444"/>
          </a:xfrm>
          <a:prstGeom prst="rect">
            <a:avLst/>
          </a:prstGeom>
          <a:noFill/>
          <a:ln w="9528">
            <a:solidFill>
              <a:srgbClr val="AD84C6"/>
            </a:solidFill>
            <a:prstDash val="solid"/>
          </a:ln>
        </p:spPr>
      </p:pic>
      <p:sp>
        <p:nvSpPr>
          <p:cNvPr id="7" name="ZoneTexte 7"/>
          <p:cNvSpPr txBox="1"/>
          <p:nvPr/>
        </p:nvSpPr>
        <p:spPr>
          <a:xfrm>
            <a:off x="6129758" y="1695264"/>
            <a:ext cx="5222458" cy="415439"/>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fr-FR" sz="1800" b="0" i="1" u="none" strike="noStrike" kern="1200" cap="none" spc="0" baseline="0" dirty="0">
                <a:solidFill>
                  <a:srgbClr val="AD84C6"/>
                </a:solidFill>
                <a:uFillTx/>
                <a:latin typeface="Trebuchet MS"/>
              </a:rPr>
              <a:t>Pont de 2km sur le Mékong, achevé en 2000</a:t>
            </a:r>
          </a:p>
        </p:txBody>
      </p:sp>
      <p:sp>
        <p:nvSpPr>
          <p:cNvPr id="8" name="ZoneTexte 8"/>
          <p:cNvSpPr txBox="1"/>
          <p:nvPr/>
        </p:nvSpPr>
        <p:spPr>
          <a:xfrm>
            <a:off x="1170483" y="6179529"/>
            <a:ext cx="5222458" cy="415439"/>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fr-FR" sz="1800" b="0" i="1" u="none" strike="noStrike" kern="1200" cap="none" spc="0" baseline="0" dirty="0">
                <a:solidFill>
                  <a:srgbClr val="AD84C6"/>
                </a:solidFill>
                <a:uFillTx/>
                <a:latin typeface="Trebuchet MS"/>
              </a:rPr>
              <a:t>Aéroport international de </a:t>
            </a:r>
            <a:r>
              <a:rPr lang="fr-FR" sz="1800" b="0" i="1" u="none" strike="noStrike" kern="1200" cap="none" spc="0" baseline="0" dirty="0" err="1">
                <a:solidFill>
                  <a:srgbClr val="AD84C6"/>
                </a:solidFill>
                <a:uFillTx/>
                <a:latin typeface="Trebuchet MS"/>
              </a:rPr>
              <a:t>Paxke</a:t>
            </a:r>
            <a:endParaRPr lang="fr-FR" sz="1800" b="0" i="1" u="none" strike="noStrike" kern="1200" cap="none" spc="0" baseline="0" dirty="0">
              <a:solidFill>
                <a:srgbClr val="AD84C6"/>
              </a:solidFill>
              <a:uFillTx/>
              <a:latin typeface="Trebuchet MS"/>
            </a:endParaRPr>
          </a:p>
        </p:txBody>
      </p:sp>
      <p:pic>
        <p:nvPicPr>
          <p:cNvPr id="9"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970" y="3275930"/>
            <a:ext cx="5250697" cy="2877444"/>
          </a:xfrm>
          <a:prstGeom prst="rect">
            <a:avLst/>
          </a:prstGeom>
          <a:noFill/>
          <a:ln>
            <a:noFill/>
          </a:ln>
        </p:spPr>
      </p:pic>
      <p:sp>
        <p:nvSpPr>
          <p:cNvPr id="10" name="ZoneTexte 9"/>
          <p:cNvSpPr txBox="1"/>
          <p:nvPr/>
        </p:nvSpPr>
        <p:spPr>
          <a:xfrm>
            <a:off x="5348471" y="6338040"/>
            <a:ext cx="5341195" cy="461665"/>
          </a:xfrm>
          <a:prstGeom prst="rect">
            <a:avLst/>
          </a:prstGeom>
          <a:noFill/>
          <a:ln>
            <a:noFill/>
          </a:ln>
        </p:spPr>
        <p:txBody>
          <a:bodyPr vert="horz" wrap="square" lIns="91440" tIns="45720" rIns="91440" bIns="45720" anchor="ctr"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smtClean="0">
                <a:solidFill>
                  <a:srgbClr val="AD84C6"/>
                </a:solidFill>
                <a:uFillTx/>
                <a:latin typeface="Trebuchet MS"/>
              </a:rPr>
              <a:t>Université du Champassak</a:t>
            </a:r>
            <a:endParaRPr lang="fr-FR" sz="2800" b="0" i="0" u="none" strike="noStrike" kern="1200" cap="none" spc="0" baseline="0" dirty="0">
              <a:solidFill>
                <a:srgbClr val="AD84C6"/>
              </a:solidFill>
              <a:uFillTx/>
              <a:latin typeface="Trebuchet MS"/>
            </a:endParaRPr>
          </a:p>
        </p:txBody>
      </p:sp>
    </p:spTree>
    <p:extLst>
      <p:ext uri="{BB962C8B-B14F-4D97-AF65-F5344CB8AC3E}">
        <p14:creationId xmlns:p14="http://schemas.microsoft.com/office/powerpoint/2010/main" val="366459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0"/>
                                          </p:val>
                                        </p:tav>
                                        <p:tav tm="100000">
                                          <p:val>
                                            <p:strVal val="#ppt_w"/>
                                          </p:val>
                                        </p:tav>
                                      </p:tavLst>
                                    </p:anim>
                                    <p:anim calcmode="lin" valueType="num">
                                      <p:cBhvr>
                                        <p:cTn id="13" dur="500" fill="hold"/>
                                        <p:tgtEl>
                                          <p:spTgt spid="6"/>
                                        </p:tgtEl>
                                        <p:attrNameLst>
                                          <p:attrName>ppt_h</p:attrName>
                                        </p:attrNameLst>
                                      </p:cBhvr>
                                      <p:tavLst>
                                        <p:tav tm="0">
                                          <p:val>
                                            <p:str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11"/>
          <p:cNvCxnSpPr/>
          <p:nvPr/>
        </p:nvCxnSpPr>
        <p:spPr>
          <a:xfrm>
            <a:off x="180917" y="3522984"/>
            <a:ext cx="9035836" cy="0"/>
          </a:xfrm>
          <a:prstGeom prst="straightConnector1">
            <a:avLst/>
          </a:prstGeom>
          <a:noFill/>
          <a:ln w="19046">
            <a:solidFill>
              <a:srgbClr val="AD84C6"/>
            </a:solidFill>
            <a:prstDash val="solid"/>
          </a:ln>
        </p:spPr>
      </p:cxnSp>
      <p:pic>
        <p:nvPicPr>
          <p:cNvPr id="11"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917" y="3958814"/>
            <a:ext cx="6351392" cy="2701692"/>
          </a:xfrm>
          <a:prstGeom prst="rect">
            <a:avLst/>
          </a:prstGeom>
          <a:noFill/>
          <a:ln>
            <a:noFill/>
          </a:ln>
        </p:spPr>
      </p:pic>
      <p:pic>
        <p:nvPicPr>
          <p:cNvPr id="12"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1010" y="3958814"/>
            <a:ext cx="5110417" cy="2701692"/>
          </a:xfrm>
          <a:prstGeom prst="rect">
            <a:avLst/>
          </a:prstGeom>
          <a:noFill/>
          <a:ln>
            <a:noFill/>
          </a:ln>
        </p:spPr>
      </p:pic>
      <p:pic>
        <p:nvPicPr>
          <p:cNvPr id="13" name="Image 4"/>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330393" y="252249"/>
            <a:ext cx="3161058" cy="2034312"/>
          </a:xfrm>
          <a:prstGeom prst="rect">
            <a:avLst/>
          </a:prstGeom>
          <a:noFill/>
          <a:ln>
            <a:noFill/>
          </a:ln>
        </p:spPr>
      </p:pic>
      <p:pic>
        <p:nvPicPr>
          <p:cNvPr id="14"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89016" y="128078"/>
            <a:ext cx="3043534" cy="2282653"/>
          </a:xfrm>
          <a:prstGeom prst="rect">
            <a:avLst/>
          </a:prstGeom>
          <a:noFill/>
          <a:ln>
            <a:noFill/>
          </a:ln>
        </p:spPr>
      </p:pic>
    </p:spTree>
    <p:extLst>
      <p:ext uri="{BB962C8B-B14F-4D97-AF65-F5344CB8AC3E}">
        <p14:creationId xmlns:p14="http://schemas.microsoft.com/office/powerpoint/2010/main" val="101464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a:t>7. Créer une culture du cœur </a:t>
            </a:r>
          </a:p>
        </p:txBody>
      </p:sp>
      <p:sp>
        <p:nvSpPr>
          <p:cNvPr id="3" name="Rectangle 3"/>
          <p:cNvSpPr/>
          <p:nvPr/>
        </p:nvSpPr>
        <p:spPr>
          <a:xfrm>
            <a:off x="385011" y="1930398"/>
            <a:ext cx="3342923" cy="1563075"/>
          </a:xfrm>
          <a:prstGeom prst="rect">
            <a:avLst/>
          </a:prstGeom>
          <a:solidFill>
            <a:srgbClr val="84ACB6"/>
          </a:solidFill>
          <a:ln>
            <a:noFill/>
            <a:prstDash val="solid"/>
          </a:ln>
        </p:spPr>
        <p:txBody>
          <a:bodyPr vert="horz" wrap="square" lIns="91440" tIns="45720" rIns="91440" bIns="45720" anchor="ctr" anchorCtr="1"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a:solidFill>
                  <a:srgbClr val="002060"/>
                </a:solidFill>
                <a:uFillTx/>
                <a:latin typeface="Garamond" pitchFamily="18" charset="0"/>
              </a:rPr>
              <a:t>Placides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a:solidFill>
                  <a:srgbClr val="002060"/>
                </a:solidFill>
                <a:uFillTx/>
                <a:latin typeface="Garamond" pitchFamily="18" charset="0"/>
              </a:rPr>
              <a:t>Non violents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a:solidFill>
                  <a:srgbClr val="002060"/>
                </a:solidFill>
                <a:uFillTx/>
                <a:latin typeface="Garamond" pitchFamily="18" charset="0"/>
              </a:rPr>
              <a:t>Détachés</a:t>
            </a:r>
          </a:p>
        </p:txBody>
      </p:sp>
      <p:sp>
        <p:nvSpPr>
          <p:cNvPr id="4" name="Rectangle 4"/>
          <p:cNvSpPr/>
          <p:nvPr/>
        </p:nvSpPr>
        <p:spPr>
          <a:xfrm>
            <a:off x="385011" y="3540364"/>
            <a:ext cx="3342923" cy="3071442"/>
          </a:xfrm>
          <a:prstGeom prst="rect">
            <a:avLst/>
          </a:prstGeom>
          <a:solidFill>
            <a:srgbClr val="B7B5DD"/>
          </a:solidFill>
          <a:ln>
            <a:noFill/>
            <a:prstDash val="solid"/>
          </a:ln>
        </p:spPr>
        <p:txBody>
          <a:bodyPr vert="horz" wrap="square" lIns="91440" tIns="45720" rIns="91440" bIns="45720" anchor="ctr" anchorCtr="0" compatLnSpc="1"/>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1" u="none" strike="noStrike" kern="1200" cap="none" spc="0" baseline="0" dirty="0">
                <a:solidFill>
                  <a:srgbClr val="002060"/>
                </a:solidFill>
                <a:uFillTx/>
                <a:latin typeface="Garamond" pitchFamily="18" charset="0"/>
              </a:rPr>
              <a:t>« Les laotiens ne sont pas faits pour la guerre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2060"/>
              </a:solidFill>
              <a:uFillTx/>
              <a:latin typeface="Garamond" pitchFamily="18" charset="0"/>
            </a:endParaRPr>
          </a:p>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2060"/>
                </a:solidFill>
                <a:uFillTx/>
                <a:latin typeface="Garamond" pitchFamily="18" charset="0"/>
              </a:rPr>
              <a:t>Henri </a:t>
            </a:r>
            <a:r>
              <a:rPr lang="fr-FR" sz="1800" b="0" i="0" u="none" strike="noStrike" kern="1200" cap="none" spc="0" baseline="0" dirty="0" err="1">
                <a:solidFill>
                  <a:srgbClr val="002060"/>
                </a:solidFill>
                <a:uFillTx/>
                <a:latin typeface="Garamond" pitchFamily="18" charset="0"/>
              </a:rPr>
              <a:t>Mouhot</a:t>
            </a:r>
            <a:r>
              <a:rPr lang="fr-FR" sz="1800" b="0" i="0" u="none" strike="noStrike" kern="1200" cap="none" spc="0" baseline="0" dirty="0">
                <a:solidFill>
                  <a:srgbClr val="002060"/>
                </a:solidFill>
                <a:uFillTx/>
                <a:latin typeface="Garamond" pitchFamily="18" charset="0"/>
              </a:rPr>
              <a:t>, explorateur du Laos</a:t>
            </a:r>
          </a:p>
        </p:txBody>
      </p:sp>
      <p:sp>
        <p:nvSpPr>
          <p:cNvPr id="5" name="Rectangle 5"/>
          <p:cNvSpPr/>
          <p:nvPr/>
        </p:nvSpPr>
        <p:spPr>
          <a:xfrm>
            <a:off x="3774826" y="1930398"/>
            <a:ext cx="7165890" cy="4681417"/>
          </a:xfrm>
          <a:prstGeom prst="rect">
            <a:avLst/>
          </a:prstGeom>
          <a:solidFill>
            <a:srgbClr val="C5CDCE"/>
          </a:solidFill>
          <a:ln>
            <a:noFill/>
            <a:prstDash val="solid"/>
          </a:ln>
        </p:spPr>
        <p:txBody>
          <a:bodyPr vert="horz" wrap="square" lIns="91440" tIns="45720" rIns="91440" bIns="45720" anchor="t" anchorCtr="0" compatLnSpc="1"/>
          <a:lstStyle/>
          <a:p>
            <a:pPr marL="0" marR="0" lvl="0" indent="0" algn="ctr" defTabSz="4572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fr-FR" sz="2800" b="0" i="1" u="none" strike="noStrike" kern="1200" cap="none" spc="0" baseline="0" dirty="0">
                <a:solidFill>
                  <a:srgbClr val="393439"/>
                </a:solidFill>
                <a:uFillTx/>
                <a:latin typeface="Garamond" pitchFamily="18" charset="0"/>
              </a:rPr>
              <a:t>« Des centaines de français sont sous le charme de leur </a:t>
            </a:r>
            <a:r>
              <a:rPr lang="fr-FR" sz="2800" b="1" i="1" u="none" strike="noStrike" kern="1200" cap="none" spc="0" baseline="0" dirty="0">
                <a:solidFill>
                  <a:srgbClr val="393439"/>
                </a:solidFill>
                <a:uFillTx/>
                <a:latin typeface="Garamond" pitchFamily="18" charset="0"/>
              </a:rPr>
              <a:t>affabilité</a:t>
            </a:r>
            <a:r>
              <a:rPr lang="fr-FR" sz="2800" b="0" i="1" u="none" strike="noStrike" kern="1200" cap="none" spc="0" baseline="0" dirty="0">
                <a:solidFill>
                  <a:srgbClr val="393439"/>
                </a:solidFill>
                <a:uFillTx/>
                <a:latin typeface="Garamond" pitchFamily="18" charset="0"/>
              </a:rPr>
              <a:t> et de </a:t>
            </a:r>
            <a:r>
              <a:rPr lang="fr-FR" sz="2800" b="1" i="1" u="none" strike="noStrike" kern="1200" cap="none" spc="0" baseline="0" dirty="0">
                <a:solidFill>
                  <a:srgbClr val="393439"/>
                </a:solidFill>
                <a:uFillTx/>
                <a:latin typeface="Garamond" pitchFamily="18" charset="0"/>
              </a:rPr>
              <a:t>la beauté qui émane de leur apparence</a:t>
            </a:r>
            <a:r>
              <a:rPr lang="fr-FR" sz="2800" b="0" i="1" u="none" strike="noStrike" kern="1200" cap="none" spc="0" baseline="0" dirty="0">
                <a:solidFill>
                  <a:srgbClr val="393439"/>
                </a:solidFill>
                <a:uFillTx/>
                <a:latin typeface="Garamond" pitchFamily="18" charset="0"/>
              </a:rPr>
              <a:t>. Pour les Européens usés par les excès, le Laos semble la réponse à tous les problèmes. Il est un reproche passif à la futilité de cette quête de soi effrénée des Européens. </a:t>
            </a:r>
            <a:r>
              <a:rPr lang="fr-FR" sz="2800" b="1" i="1" u="none" strike="noStrike" kern="1200" cap="none" spc="0" baseline="0" dirty="0">
                <a:solidFill>
                  <a:srgbClr val="393439"/>
                </a:solidFill>
                <a:uFillTx/>
                <a:latin typeface="Garamond" pitchFamily="18" charset="0"/>
              </a:rPr>
              <a:t>Les Laotiens s’inclinent devant la supériorité européenne pour la forme, mais au fond ils n’y croient guère</a:t>
            </a:r>
            <a:r>
              <a:rPr lang="fr-FR" sz="2800" b="0" i="1" u="none" strike="noStrike" kern="1200" cap="none" spc="0" baseline="0" dirty="0">
                <a:solidFill>
                  <a:srgbClr val="393439"/>
                </a:solidFill>
                <a:uFillTx/>
                <a:latin typeface="Garamond" pitchFamily="18" charset="0"/>
              </a:rPr>
              <a:t>. Et les Européens cessent d’y croire en vivant en leur aimable compagnie. » </a:t>
            </a:r>
          </a:p>
          <a:p>
            <a:pPr marL="0" marR="0" lvl="0" indent="0" algn="r" defTabSz="4572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393439"/>
                </a:solidFill>
                <a:uFillTx/>
                <a:latin typeface="Garamond" pitchFamily="18" charset="0"/>
              </a:rPr>
              <a:t>Virginia Thompson dans les années 1930</a:t>
            </a:r>
          </a:p>
        </p:txBody>
      </p:sp>
    </p:spTree>
    <p:extLst>
      <p:ext uri="{BB962C8B-B14F-4D97-AF65-F5344CB8AC3E}">
        <p14:creationId xmlns:p14="http://schemas.microsoft.com/office/powerpoint/2010/main" val="160604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8406" y="3003413"/>
            <a:ext cx="9404723" cy="1400530"/>
          </a:xfrm>
        </p:spPr>
        <p:txBody>
          <a:bodyPr/>
          <a:lstStyle/>
          <a:p>
            <a:r>
              <a:rPr lang="fr-FR" dirty="0" smtClean="0"/>
              <a:t>Incarner les valeurs de vérité, beauté, bonté</a:t>
            </a:r>
            <a:endParaRPr lang="fr-FR" dirty="0"/>
          </a:p>
        </p:txBody>
      </p:sp>
    </p:spTree>
    <p:extLst>
      <p:ext uri="{BB962C8B-B14F-4D97-AF65-F5344CB8AC3E}">
        <p14:creationId xmlns:p14="http://schemas.microsoft.com/office/powerpoint/2010/main" val="18247211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212834" y="68329"/>
            <a:ext cx="9404723" cy="863824"/>
          </a:xfrm>
        </p:spPr>
        <p:txBody>
          <a:bodyPr/>
          <a:lstStyle/>
          <a:p>
            <a:pPr lvl="0"/>
            <a:r>
              <a:rPr lang="fr-FR" dirty="0">
                <a:latin typeface="Garamond" pitchFamily="18" charset="0"/>
              </a:rPr>
              <a:t>Un peuple foncièrement pacifique</a:t>
            </a:r>
          </a:p>
        </p:txBody>
      </p:sp>
      <p:sp>
        <p:nvSpPr>
          <p:cNvPr id="3" name="Rectangle 3"/>
          <p:cNvSpPr/>
          <p:nvPr/>
        </p:nvSpPr>
        <p:spPr>
          <a:xfrm>
            <a:off x="244193" y="4877809"/>
            <a:ext cx="10712565" cy="1815428"/>
          </a:xfrm>
          <a:prstGeom prst="rect">
            <a:avLst/>
          </a:prstGeom>
          <a:solidFill>
            <a:srgbClr val="E2E6E6"/>
          </a:solidFill>
          <a:ln>
            <a:noFill/>
            <a:prstDash val="solid"/>
          </a:ln>
        </p:spPr>
        <p:txBody>
          <a:bodyPr vert="horz" wrap="square" lIns="91440" tIns="45720" rIns="91440" bIns="45720" anchor="t" anchorCtr="0" compatLnSpc="1"/>
          <a:lstStyle/>
          <a:p>
            <a:pPr marL="0" marR="0" lvl="0" indent="0" algn="l" defTabSz="4572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fr-FR" sz="2000" b="0" i="1" u="none" strike="noStrike" kern="1200" cap="none" spc="0" baseline="0" dirty="0">
                <a:solidFill>
                  <a:srgbClr val="393439"/>
                </a:solidFill>
                <a:uFillTx/>
                <a:latin typeface="Garamond" pitchFamily="18" charset="0"/>
              </a:rPr>
              <a:t>« Les étrangers qui apprécient les Lao pour leur caractère avenant et leur ‘bonne nature’ savent rarement qu’ils sont le prix d’un sacrifice, le sacrifice du non-jugement, dont la patience, la tolérance et l’amour de la paix sont les traductions extérieures </a:t>
            </a:r>
            <a:r>
              <a:rPr lang="fr-FR" sz="2000" b="0" i="1" u="none" strike="noStrike" kern="1200" cap="none" spc="0" baseline="0" dirty="0" smtClean="0">
                <a:solidFill>
                  <a:srgbClr val="393439"/>
                </a:solidFill>
                <a:uFillTx/>
                <a:latin typeface="Garamond" pitchFamily="18" charset="0"/>
              </a:rPr>
              <a:t>» </a:t>
            </a:r>
          </a:p>
          <a:p>
            <a:pPr marL="0" marR="0" lvl="0" indent="0" algn="l" defTabSz="4572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fr-FR" sz="2000" i="1" dirty="0" smtClean="0">
                <a:solidFill>
                  <a:srgbClr val="393439"/>
                </a:solidFill>
                <a:latin typeface="Garamond" pitchFamily="18" charset="0"/>
              </a:rPr>
              <a:t>Comment rendre la gentillesse un peu naïve des Laotiens avec un sentiment sérieux de responsabilité, une certaine « gravité ». Le Laos a un goût doux-amer de « paradis perdu », comment lui donner un vrai pois régional, voire mondial ?</a:t>
            </a:r>
            <a:endParaRPr lang="fr-FR" sz="2000" b="0" i="1" u="none" strike="noStrike" kern="1200" cap="none" spc="0" baseline="0" dirty="0">
              <a:solidFill>
                <a:srgbClr val="393439"/>
              </a:solidFill>
              <a:uFillTx/>
              <a:latin typeface="Garamond" pitchFamily="18" charset="0"/>
            </a:endParaRPr>
          </a:p>
        </p:txBody>
      </p:sp>
      <p:pic>
        <p:nvPicPr>
          <p:cNvPr id="4" name="Picture 2" descr="Un Baci des noces à Paris (mai 2012)">
            <a:hlinkClick r:id="rId2"/>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853700" y="1158978"/>
            <a:ext cx="4458920" cy="3347625"/>
          </a:xfrm>
          <a:prstGeom prst="rect">
            <a:avLst/>
          </a:prstGeom>
          <a:noFill/>
          <a:ln>
            <a:noFill/>
          </a:ln>
        </p:spPr>
      </p:pic>
      <p:pic>
        <p:nvPicPr>
          <p:cNvPr id="5" name="Imag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12834" y="938337"/>
            <a:ext cx="5467852" cy="3788909"/>
          </a:xfrm>
          <a:prstGeom prst="rect">
            <a:avLst/>
          </a:prstGeom>
          <a:noFill/>
          <a:ln>
            <a:noFill/>
          </a:ln>
        </p:spPr>
      </p:pic>
    </p:spTree>
    <p:extLst>
      <p:ext uri="{BB962C8B-B14F-4D97-AF65-F5344CB8AC3E}">
        <p14:creationId xmlns:p14="http://schemas.microsoft.com/office/powerpoint/2010/main" val="288224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7368" y="2107346"/>
            <a:ext cx="9404723" cy="2479168"/>
          </a:xfrm>
        </p:spPr>
        <p:txBody>
          <a:bodyPr/>
          <a:lstStyle/>
          <a:p>
            <a:r>
              <a:rPr lang="fr-FR" sz="4800" dirty="0" smtClean="0">
                <a:latin typeface="Garamond" panose="02020404030301010803" pitchFamily="18" charset="0"/>
              </a:rPr>
              <a:t>8. Unir le Ciel, l’humanité et la terre</a:t>
            </a:r>
            <a:br>
              <a:rPr lang="fr-FR" sz="4800" dirty="0" smtClean="0">
                <a:latin typeface="Garamond" panose="02020404030301010803" pitchFamily="18" charset="0"/>
              </a:rPr>
            </a:br>
            <a:r>
              <a:rPr lang="fr-FR" sz="3200" dirty="0" smtClean="0">
                <a:latin typeface="Garamond" panose="02020404030301010803" pitchFamily="18" charset="0"/>
              </a:rPr>
              <a:t/>
            </a:r>
            <a:br>
              <a:rPr lang="fr-FR" sz="3200" dirty="0" smtClean="0">
                <a:latin typeface="Garamond" panose="02020404030301010803" pitchFamily="18" charset="0"/>
              </a:rPr>
            </a:br>
            <a:r>
              <a:rPr lang="fr-FR" sz="3200" dirty="0" smtClean="0">
                <a:latin typeface="Garamond" panose="02020404030301010803" pitchFamily="18" charset="0"/>
              </a:rPr>
              <a:t>La terre est à nous tous, nous sommes tous à Dieu</a:t>
            </a:r>
            <a:endParaRPr lang="fr-FR" sz="3200" dirty="0">
              <a:latin typeface="Garamond" panose="02020404030301010803" pitchFamily="18" charset="0"/>
            </a:endParaRPr>
          </a:p>
        </p:txBody>
      </p:sp>
    </p:spTree>
    <p:extLst>
      <p:ext uri="{BB962C8B-B14F-4D97-AF65-F5344CB8AC3E}">
        <p14:creationId xmlns:p14="http://schemas.microsoft.com/office/powerpoint/2010/main" val="1685462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Pakxe ville de paix : 5 projets</a:t>
            </a:r>
          </a:p>
        </p:txBody>
      </p:sp>
      <p:grpSp>
        <p:nvGrpSpPr>
          <p:cNvPr id="3" name="Espace réservé du contenu 3"/>
          <p:cNvGrpSpPr/>
          <p:nvPr/>
        </p:nvGrpSpPr>
        <p:grpSpPr>
          <a:xfrm>
            <a:off x="1454524" y="2297126"/>
            <a:ext cx="8596310" cy="3492239"/>
            <a:chOff x="677863" y="2355183"/>
            <a:chExt cx="8596310" cy="3492239"/>
          </a:xfrm>
        </p:grpSpPr>
        <p:sp>
          <p:nvSpPr>
            <p:cNvPr id="4" name="Forme libre 3"/>
            <p:cNvSpPr/>
            <p:nvPr/>
          </p:nvSpPr>
          <p:spPr>
            <a:xfrm>
              <a:off x="677863" y="2355183"/>
              <a:ext cx="2686342" cy="1611803"/>
            </a:xfrm>
            <a:custGeom>
              <a:avLst/>
              <a:gdLst>
                <a:gd name="f0" fmla="val 10800000"/>
                <a:gd name="f1" fmla="val 5400000"/>
                <a:gd name="f2" fmla="val 180"/>
                <a:gd name="f3" fmla="val w"/>
                <a:gd name="f4" fmla="val h"/>
                <a:gd name="f5" fmla="val 0"/>
                <a:gd name="f6" fmla="val 2686347"/>
                <a:gd name="f7" fmla="val 1611808"/>
                <a:gd name="f8" fmla="+- 0 0 -90"/>
                <a:gd name="f9" fmla="*/ f3 1 2686347"/>
                <a:gd name="f10" fmla="*/ f4 1 1611808"/>
                <a:gd name="f11" fmla="val f5"/>
                <a:gd name="f12" fmla="val f6"/>
                <a:gd name="f13" fmla="val f7"/>
                <a:gd name="f14" fmla="*/ f8 f0 1"/>
                <a:gd name="f15" fmla="+- f13 0 f11"/>
                <a:gd name="f16" fmla="+- f12 0 f11"/>
                <a:gd name="f17" fmla="*/ f14 1 f2"/>
                <a:gd name="f18" fmla="*/ f16 1 2686347"/>
                <a:gd name="f19" fmla="*/ f15 1 1611808"/>
                <a:gd name="f20" fmla="*/ 0 f16 1"/>
                <a:gd name="f21" fmla="*/ 0 f15 1"/>
                <a:gd name="f22" fmla="*/ 2686347 f16 1"/>
                <a:gd name="f23" fmla="*/ 1611808 f15 1"/>
                <a:gd name="f24" fmla="+- f17 0 f1"/>
                <a:gd name="f25" fmla="*/ f20 1 2686347"/>
                <a:gd name="f26" fmla="*/ f21 1 1611808"/>
                <a:gd name="f27" fmla="*/ f22 1 2686347"/>
                <a:gd name="f28" fmla="*/ f23 1 16118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686347" h="1611808">
                  <a:moveTo>
                    <a:pt x="f5" y="f5"/>
                  </a:moveTo>
                  <a:lnTo>
                    <a:pt x="f6" y="f5"/>
                  </a:lnTo>
                  <a:lnTo>
                    <a:pt x="f6" y="f7"/>
                  </a:lnTo>
                  <a:lnTo>
                    <a:pt x="f5" y="f7"/>
                  </a:lnTo>
                  <a:lnTo>
                    <a:pt x="f5" y="f5"/>
                  </a:lnTo>
                  <a:close/>
                </a:path>
              </a:pathLst>
            </a:custGeom>
            <a:solidFill>
              <a:srgbClr val="8784C7"/>
            </a:solidFill>
            <a:ln w="19046">
              <a:solidFill>
                <a:srgbClr val="FFFFFF"/>
              </a:solidFill>
              <a:prstDash val="solid"/>
            </a:ln>
          </p:spPr>
          <p:txBody>
            <a:bodyPr vert="horz" wrap="square" lIns="99056" tIns="99056" rIns="99056" bIns="99056" anchor="ctr" anchorCtr="1" compatLnSpc="1"/>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fr-FR" sz="2600" b="0" i="0" u="none" strike="noStrike" kern="1200" cap="none" spc="0" baseline="0">
                  <a:solidFill>
                    <a:srgbClr val="FFFFFF"/>
                  </a:solidFill>
                  <a:uFillTx/>
                  <a:latin typeface="Trebuchet MS"/>
                </a:rPr>
                <a:t>Pôle interreligieux en Asie du Sud-Est</a:t>
              </a:r>
            </a:p>
          </p:txBody>
        </p:sp>
        <p:sp>
          <p:nvSpPr>
            <p:cNvPr id="5" name="Forme libre 4"/>
            <p:cNvSpPr/>
            <p:nvPr/>
          </p:nvSpPr>
          <p:spPr>
            <a:xfrm>
              <a:off x="3632847" y="2355183"/>
              <a:ext cx="2686342" cy="1611803"/>
            </a:xfrm>
            <a:custGeom>
              <a:avLst/>
              <a:gdLst>
                <a:gd name="f0" fmla="val 10800000"/>
                <a:gd name="f1" fmla="val 5400000"/>
                <a:gd name="f2" fmla="val 180"/>
                <a:gd name="f3" fmla="val w"/>
                <a:gd name="f4" fmla="val h"/>
                <a:gd name="f5" fmla="val 0"/>
                <a:gd name="f6" fmla="val 2686347"/>
                <a:gd name="f7" fmla="val 1611808"/>
                <a:gd name="f8" fmla="+- 0 0 -90"/>
                <a:gd name="f9" fmla="*/ f3 1 2686347"/>
                <a:gd name="f10" fmla="*/ f4 1 1611808"/>
                <a:gd name="f11" fmla="val f5"/>
                <a:gd name="f12" fmla="val f6"/>
                <a:gd name="f13" fmla="val f7"/>
                <a:gd name="f14" fmla="*/ f8 f0 1"/>
                <a:gd name="f15" fmla="+- f13 0 f11"/>
                <a:gd name="f16" fmla="+- f12 0 f11"/>
                <a:gd name="f17" fmla="*/ f14 1 f2"/>
                <a:gd name="f18" fmla="*/ f16 1 2686347"/>
                <a:gd name="f19" fmla="*/ f15 1 1611808"/>
                <a:gd name="f20" fmla="*/ 0 f16 1"/>
                <a:gd name="f21" fmla="*/ 0 f15 1"/>
                <a:gd name="f22" fmla="*/ 2686347 f16 1"/>
                <a:gd name="f23" fmla="*/ 1611808 f15 1"/>
                <a:gd name="f24" fmla="+- f17 0 f1"/>
                <a:gd name="f25" fmla="*/ f20 1 2686347"/>
                <a:gd name="f26" fmla="*/ f21 1 1611808"/>
                <a:gd name="f27" fmla="*/ f22 1 2686347"/>
                <a:gd name="f28" fmla="*/ f23 1 16118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686347" h="1611808">
                  <a:moveTo>
                    <a:pt x="f5" y="f5"/>
                  </a:moveTo>
                  <a:lnTo>
                    <a:pt x="f6" y="f5"/>
                  </a:lnTo>
                  <a:lnTo>
                    <a:pt x="f6" y="f7"/>
                  </a:lnTo>
                  <a:lnTo>
                    <a:pt x="f5" y="f7"/>
                  </a:lnTo>
                  <a:lnTo>
                    <a:pt x="f5" y="f5"/>
                  </a:lnTo>
                  <a:close/>
                </a:path>
              </a:pathLst>
            </a:custGeom>
            <a:solidFill>
              <a:srgbClr val="5D739A"/>
            </a:solidFill>
            <a:ln w="19046">
              <a:solidFill>
                <a:srgbClr val="FFFFFF"/>
              </a:solidFill>
              <a:prstDash val="solid"/>
            </a:ln>
          </p:spPr>
          <p:txBody>
            <a:bodyPr vert="horz" wrap="square" lIns="99056" tIns="99056" rIns="99056" bIns="99056" anchor="ctr" anchorCtr="1" compatLnSpc="1"/>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fr-FR" sz="2600" b="0" i="0" u="none" strike="noStrike" kern="1200" cap="none" spc="0" baseline="0">
                  <a:solidFill>
                    <a:srgbClr val="FFFFFF"/>
                  </a:solidFill>
                  <a:uFillTx/>
                  <a:latin typeface="Trebuchet MS"/>
                </a:rPr>
                <a:t>Université de l’Asie du Sud-Est</a:t>
              </a:r>
            </a:p>
          </p:txBody>
        </p:sp>
        <p:sp>
          <p:nvSpPr>
            <p:cNvPr id="6" name="Forme libre 5"/>
            <p:cNvSpPr/>
            <p:nvPr/>
          </p:nvSpPr>
          <p:spPr>
            <a:xfrm>
              <a:off x="6587831" y="2355183"/>
              <a:ext cx="2686342" cy="1611803"/>
            </a:xfrm>
            <a:custGeom>
              <a:avLst/>
              <a:gdLst>
                <a:gd name="f0" fmla="val 10800000"/>
                <a:gd name="f1" fmla="val 5400000"/>
                <a:gd name="f2" fmla="val 180"/>
                <a:gd name="f3" fmla="val w"/>
                <a:gd name="f4" fmla="val h"/>
                <a:gd name="f5" fmla="val 0"/>
                <a:gd name="f6" fmla="val 2686347"/>
                <a:gd name="f7" fmla="val 1611808"/>
                <a:gd name="f8" fmla="+- 0 0 -90"/>
                <a:gd name="f9" fmla="*/ f3 1 2686347"/>
                <a:gd name="f10" fmla="*/ f4 1 1611808"/>
                <a:gd name="f11" fmla="val f5"/>
                <a:gd name="f12" fmla="val f6"/>
                <a:gd name="f13" fmla="val f7"/>
                <a:gd name="f14" fmla="*/ f8 f0 1"/>
                <a:gd name="f15" fmla="+- f13 0 f11"/>
                <a:gd name="f16" fmla="+- f12 0 f11"/>
                <a:gd name="f17" fmla="*/ f14 1 f2"/>
                <a:gd name="f18" fmla="*/ f16 1 2686347"/>
                <a:gd name="f19" fmla="*/ f15 1 1611808"/>
                <a:gd name="f20" fmla="*/ 0 f16 1"/>
                <a:gd name="f21" fmla="*/ 0 f15 1"/>
                <a:gd name="f22" fmla="*/ 2686347 f16 1"/>
                <a:gd name="f23" fmla="*/ 1611808 f15 1"/>
                <a:gd name="f24" fmla="+- f17 0 f1"/>
                <a:gd name="f25" fmla="*/ f20 1 2686347"/>
                <a:gd name="f26" fmla="*/ f21 1 1611808"/>
                <a:gd name="f27" fmla="*/ f22 1 2686347"/>
                <a:gd name="f28" fmla="*/ f23 1 16118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686347" h="1611808">
                  <a:moveTo>
                    <a:pt x="f5" y="f5"/>
                  </a:moveTo>
                  <a:lnTo>
                    <a:pt x="f6" y="f5"/>
                  </a:lnTo>
                  <a:lnTo>
                    <a:pt x="f6" y="f7"/>
                  </a:lnTo>
                  <a:lnTo>
                    <a:pt x="f5" y="f7"/>
                  </a:lnTo>
                  <a:lnTo>
                    <a:pt x="f5" y="f5"/>
                  </a:lnTo>
                  <a:close/>
                </a:path>
              </a:pathLst>
            </a:custGeom>
            <a:solidFill>
              <a:srgbClr val="6997AF"/>
            </a:solidFill>
            <a:ln w="19046">
              <a:solidFill>
                <a:srgbClr val="FFFFFF"/>
              </a:solidFill>
              <a:prstDash val="solid"/>
            </a:ln>
          </p:spPr>
          <p:txBody>
            <a:bodyPr vert="horz" wrap="square" lIns="99056" tIns="99056" rIns="99056" bIns="99056" anchor="ctr" anchorCtr="1" compatLnSpc="1"/>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fr-FR" sz="2600" b="0" i="0" u="none" strike="noStrike" kern="1200" cap="none" spc="0" baseline="0">
                  <a:solidFill>
                    <a:srgbClr val="FFFFFF"/>
                  </a:solidFill>
                  <a:uFillTx/>
                  <a:latin typeface="Trebuchet MS"/>
                </a:rPr>
                <a:t>Grand centre de communication</a:t>
              </a:r>
            </a:p>
          </p:txBody>
        </p:sp>
        <p:sp>
          <p:nvSpPr>
            <p:cNvPr id="7" name="Forme libre 6"/>
            <p:cNvSpPr/>
            <p:nvPr/>
          </p:nvSpPr>
          <p:spPr>
            <a:xfrm>
              <a:off x="2155350" y="4235619"/>
              <a:ext cx="2686342" cy="1611803"/>
            </a:xfrm>
            <a:custGeom>
              <a:avLst/>
              <a:gdLst>
                <a:gd name="f0" fmla="val 10800000"/>
                <a:gd name="f1" fmla="val 5400000"/>
                <a:gd name="f2" fmla="val 180"/>
                <a:gd name="f3" fmla="val w"/>
                <a:gd name="f4" fmla="val h"/>
                <a:gd name="f5" fmla="val 0"/>
                <a:gd name="f6" fmla="val 2686347"/>
                <a:gd name="f7" fmla="val 1611808"/>
                <a:gd name="f8" fmla="+- 0 0 -90"/>
                <a:gd name="f9" fmla="*/ f3 1 2686347"/>
                <a:gd name="f10" fmla="*/ f4 1 1611808"/>
                <a:gd name="f11" fmla="val f5"/>
                <a:gd name="f12" fmla="val f6"/>
                <a:gd name="f13" fmla="val f7"/>
                <a:gd name="f14" fmla="*/ f8 f0 1"/>
                <a:gd name="f15" fmla="+- f13 0 f11"/>
                <a:gd name="f16" fmla="+- f12 0 f11"/>
                <a:gd name="f17" fmla="*/ f14 1 f2"/>
                <a:gd name="f18" fmla="*/ f16 1 2686347"/>
                <a:gd name="f19" fmla="*/ f15 1 1611808"/>
                <a:gd name="f20" fmla="*/ 0 f16 1"/>
                <a:gd name="f21" fmla="*/ 0 f15 1"/>
                <a:gd name="f22" fmla="*/ 2686347 f16 1"/>
                <a:gd name="f23" fmla="*/ 1611808 f15 1"/>
                <a:gd name="f24" fmla="+- f17 0 f1"/>
                <a:gd name="f25" fmla="*/ f20 1 2686347"/>
                <a:gd name="f26" fmla="*/ f21 1 1611808"/>
                <a:gd name="f27" fmla="*/ f22 1 2686347"/>
                <a:gd name="f28" fmla="*/ f23 1 16118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686347" h="1611808">
                  <a:moveTo>
                    <a:pt x="f5" y="f5"/>
                  </a:moveTo>
                  <a:lnTo>
                    <a:pt x="f6" y="f5"/>
                  </a:lnTo>
                  <a:lnTo>
                    <a:pt x="f6" y="f7"/>
                  </a:lnTo>
                  <a:lnTo>
                    <a:pt x="f5" y="f7"/>
                  </a:lnTo>
                  <a:lnTo>
                    <a:pt x="f5" y="f5"/>
                  </a:lnTo>
                  <a:close/>
                </a:path>
              </a:pathLst>
            </a:custGeom>
            <a:solidFill>
              <a:srgbClr val="84ACB6"/>
            </a:solidFill>
            <a:ln w="19046">
              <a:solidFill>
                <a:srgbClr val="FFFFFF"/>
              </a:solidFill>
              <a:prstDash val="solid"/>
            </a:ln>
          </p:spPr>
          <p:txBody>
            <a:bodyPr vert="horz" wrap="square" lIns="99056" tIns="99056" rIns="99056" bIns="99056" anchor="ctr" anchorCtr="1" compatLnSpc="1"/>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fr-FR" sz="2600" b="0" i="0" u="none" strike="noStrike" kern="1200" cap="none" spc="0" baseline="0" dirty="0">
                  <a:solidFill>
                    <a:srgbClr val="FFFFFF"/>
                  </a:solidFill>
                  <a:uFillTx/>
                  <a:latin typeface="Trebuchet MS"/>
                </a:rPr>
                <a:t>Nœud pour les transports en Indochine</a:t>
              </a:r>
            </a:p>
          </p:txBody>
        </p:sp>
        <p:sp>
          <p:nvSpPr>
            <p:cNvPr id="8" name="Forme libre 7"/>
            <p:cNvSpPr/>
            <p:nvPr/>
          </p:nvSpPr>
          <p:spPr>
            <a:xfrm>
              <a:off x="5110334" y="4235619"/>
              <a:ext cx="2686342" cy="1611803"/>
            </a:xfrm>
            <a:custGeom>
              <a:avLst/>
              <a:gdLst>
                <a:gd name="f0" fmla="val 10800000"/>
                <a:gd name="f1" fmla="val 5400000"/>
                <a:gd name="f2" fmla="val 180"/>
                <a:gd name="f3" fmla="val w"/>
                <a:gd name="f4" fmla="val h"/>
                <a:gd name="f5" fmla="val 0"/>
                <a:gd name="f6" fmla="val 2686347"/>
                <a:gd name="f7" fmla="val 1611808"/>
                <a:gd name="f8" fmla="+- 0 0 -90"/>
                <a:gd name="f9" fmla="*/ f3 1 2686347"/>
                <a:gd name="f10" fmla="*/ f4 1 1611808"/>
                <a:gd name="f11" fmla="val f5"/>
                <a:gd name="f12" fmla="val f6"/>
                <a:gd name="f13" fmla="val f7"/>
                <a:gd name="f14" fmla="*/ f8 f0 1"/>
                <a:gd name="f15" fmla="+- f13 0 f11"/>
                <a:gd name="f16" fmla="+- f12 0 f11"/>
                <a:gd name="f17" fmla="*/ f14 1 f2"/>
                <a:gd name="f18" fmla="*/ f16 1 2686347"/>
                <a:gd name="f19" fmla="*/ f15 1 1611808"/>
                <a:gd name="f20" fmla="*/ 0 f16 1"/>
                <a:gd name="f21" fmla="*/ 0 f15 1"/>
                <a:gd name="f22" fmla="*/ 2686347 f16 1"/>
                <a:gd name="f23" fmla="*/ 1611808 f15 1"/>
                <a:gd name="f24" fmla="+- f17 0 f1"/>
                <a:gd name="f25" fmla="*/ f20 1 2686347"/>
                <a:gd name="f26" fmla="*/ f21 1 1611808"/>
                <a:gd name="f27" fmla="*/ f22 1 2686347"/>
                <a:gd name="f28" fmla="*/ f23 1 1611808"/>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686347" h="1611808">
                  <a:moveTo>
                    <a:pt x="f5" y="f5"/>
                  </a:moveTo>
                  <a:lnTo>
                    <a:pt x="f6" y="f5"/>
                  </a:lnTo>
                  <a:lnTo>
                    <a:pt x="f6" y="f7"/>
                  </a:lnTo>
                  <a:lnTo>
                    <a:pt x="f5" y="f7"/>
                  </a:lnTo>
                  <a:lnTo>
                    <a:pt x="f5" y="f5"/>
                  </a:lnTo>
                  <a:close/>
                </a:path>
              </a:pathLst>
            </a:custGeom>
            <a:solidFill>
              <a:srgbClr val="6F8183"/>
            </a:solidFill>
            <a:ln w="19046">
              <a:solidFill>
                <a:srgbClr val="FFFFFF"/>
              </a:solidFill>
              <a:prstDash val="solid"/>
            </a:ln>
          </p:spPr>
          <p:txBody>
            <a:bodyPr vert="horz" wrap="square" lIns="99056" tIns="99056" rIns="99056" bIns="99056" anchor="ctr" anchorCtr="1" compatLnSpc="1"/>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fr-FR" sz="2600" b="0" i="0" u="none" strike="noStrike" kern="1200" cap="none" spc="0" baseline="0">
                  <a:solidFill>
                    <a:srgbClr val="FFFFFF"/>
                  </a:solidFill>
                  <a:uFillTx/>
                  <a:latin typeface="Trebuchet MS"/>
                </a:rPr>
                <a:t>Laboratoire d’une économie de paix</a:t>
              </a:r>
            </a:p>
          </p:txBody>
        </p:sp>
      </p:grpSp>
    </p:spTree>
    <p:extLst>
      <p:ext uri="{BB962C8B-B14F-4D97-AF65-F5344CB8AC3E}">
        <p14:creationId xmlns:p14="http://schemas.microsoft.com/office/powerpoint/2010/main" val="183637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600" dirty="0" smtClean="0"/>
              <a:t>Problématiques de Parole Donnée N° 242</a:t>
            </a:r>
            <a:endParaRPr lang="fr-FR" sz="3600" dirty="0"/>
          </a:p>
        </p:txBody>
      </p:sp>
      <p:sp>
        <p:nvSpPr>
          <p:cNvPr id="6" name="Espace réservé du contenu 5"/>
          <p:cNvSpPr>
            <a:spLocks noGrp="1"/>
          </p:cNvSpPr>
          <p:nvPr>
            <p:ph idx="1"/>
          </p:nvPr>
        </p:nvSpPr>
        <p:spPr>
          <a:xfrm>
            <a:off x="646111" y="2604456"/>
            <a:ext cx="10373986" cy="3268531"/>
          </a:xfrm>
        </p:spPr>
        <p:txBody>
          <a:bodyPr/>
          <a:lstStyle/>
          <a:p>
            <a:endParaRPr lang="fr-FR" dirty="0" smtClean="0"/>
          </a:p>
          <a:p>
            <a:r>
              <a:rPr lang="fr-FR" dirty="0" smtClean="0"/>
              <a:t>Quel scénario me correspond le mieux ?</a:t>
            </a:r>
          </a:p>
          <a:p>
            <a:r>
              <a:rPr lang="fr-FR" dirty="0" smtClean="0"/>
              <a:t>Quel est le discours que je dois tenir, ma profession de foi</a:t>
            </a:r>
          </a:p>
          <a:p>
            <a:r>
              <a:rPr lang="fr-FR" dirty="0" smtClean="0"/>
              <a:t>Quels rôles conviennent le mieux à mes dispositions innées et acquises ?</a:t>
            </a:r>
          </a:p>
          <a:p>
            <a:r>
              <a:rPr lang="fr-FR" dirty="0" smtClean="0"/>
              <a:t>Qui va me produire et me faire entrer en scène ?</a:t>
            </a:r>
          </a:p>
          <a:p>
            <a:r>
              <a:rPr lang="fr-FR" dirty="0" smtClean="0"/>
              <a:t>Quelle représentation vais-je donner ?</a:t>
            </a:r>
          </a:p>
          <a:p>
            <a:r>
              <a:rPr lang="fr-FR" dirty="0" smtClean="0"/>
              <a:t>Où est-ce que je peux jouer un rôle moteur ? Sur quelles scènes me produire ?</a:t>
            </a:r>
            <a:endParaRPr lang="fr-FR" dirty="0"/>
          </a:p>
        </p:txBody>
      </p:sp>
      <p:sp>
        <p:nvSpPr>
          <p:cNvPr id="7" name="Rectangle 6"/>
          <p:cNvSpPr/>
          <p:nvPr/>
        </p:nvSpPr>
        <p:spPr>
          <a:xfrm>
            <a:off x="646111" y="1681126"/>
            <a:ext cx="10823797" cy="923330"/>
          </a:xfrm>
          <a:prstGeom prst="rect">
            <a:avLst/>
          </a:prstGeom>
        </p:spPr>
        <p:txBody>
          <a:bodyPr wrap="none">
            <a:spAutoFit/>
          </a:bodyPr>
          <a:lstStyle/>
          <a:p>
            <a:r>
              <a:rPr lang="fr-FR" dirty="0"/>
              <a:t>La </a:t>
            </a:r>
            <a:r>
              <a:rPr lang="fr-FR" dirty="0" smtClean="0"/>
              <a:t>langue anglaise a l’expression : to </a:t>
            </a:r>
            <a:r>
              <a:rPr lang="fr-FR" dirty="0" err="1" smtClean="0"/>
              <a:t>be</a:t>
            </a:r>
            <a:r>
              <a:rPr lang="fr-FR" dirty="0" smtClean="0"/>
              <a:t> the right </a:t>
            </a:r>
            <a:r>
              <a:rPr lang="fr-FR" dirty="0" err="1" smtClean="0"/>
              <a:t>person</a:t>
            </a:r>
            <a:r>
              <a:rPr lang="fr-FR" dirty="0" smtClean="0"/>
              <a:t> in the right place, at the right moment</a:t>
            </a:r>
          </a:p>
          <a:p>
            <a:endParaRPr lang="fr-FR" dirty="0"/>
          </a:p>
          <a:p>
            <a:endParaRPr lang="fr-FR" dirty="0"/>
          </a:p>
        </p:txBody>
      </p:sp>
    </p:spTree>
    <p:extLst>
      <p:ext uri="{BB962C8B-B14F-4D97-AF65-F5344CB8AC3E}">
        <p14:creationId xmlns:p14="http://schemas.microsoft.com/office/powerpoint/2010/main" val="299681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Première partie</a:t>
            </a:r>
            <a:endParaRPr lang="fr-FR" dirty="0"/>
          </a:p>
        </p:txBody>
      </p:sp>
      <p:sp>
        <p:nvSpPr>
          <p:cNvPr id="3" name="Espace réservé du contenu 2"/>
          <p:cNvSpPr>
            <a:spLocks noGrp="1"/>
          </p:cNvSpPr>
          <p:nvPr>
            <p:ph idx="1"/>
          </p:nvPr>
        </p:nvSpPr>
        <p:spPr/>
        <p:txBody>
          <a:bodyPr/>
          <a:lstStyle/>
          <a:p>
            <a:r>
              <a:rPr lang="fr-FR" dirty="0" smtClean="0"/>
              <a:t>Discussion par tables</a:t>
            </a:r>
            <a:endParaRPr lang="fr-FR" dirty="0"/>
          </a:p>
        </p:txBody>
      </p:sp>
    </p:spTree>
    <p:extLst>
      <p:ext uri="{BB962C8B-B14F-4D97-AF65-F5344CB8AC3E}">
        <p14:creationId xmlns:p14="http://schemas.microsoft.com/office/powerpoint/2010/main" val="317923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201" y="1341718"/>
            <a:ext cx="11811000" cy="4906682"/>
          </a:xfrm>
        </p:spPr>
        <p:txBody>
          <a:bodyPr/>
          <a:lstStyle/>
          <a:p>
            <a:r>
              <a:rPr lang="fr-FR" sz="4000" dirty="0" smtClean="0"/>
              <a:t>Table 1 : le plus beau rôle de ma vie</a:t>
            </a:r>
            <a:br>
              <a:rPr lang="fr-FR" sz="4000" dirty="0" smtClean="0"/>
            </a:br>
            <a:r>
              <a:rPr lang="fr-FR" sz="2800" dirty="0" smtClean="0"/>
              <a:t>Vous </a:t>
            </a:r>
            <a:r>
              <a:rPr lang="fr-FR" sz="2800" dirty="0"/>
              <a:t>raconterez la période de votre vie où vous avez eu le sentiment de jouer le meilleur rôle. Vous direz ensuite d’où </a:t>
            </a:r>
            <a:r>
              <a:rPr lang="fr-FR" sz="2800" dirty="0" smtClean="0"/>
              <a:t>vous vient ce sentiment d’avoir eu un beau rôle</a:t>
            </a:r>
            <a:br>
              <a:rPr lang="fr-FR" sz="2800" dirty="0" smtClean="0"/>
            </a:br>
            <a:r>
              <a:rPr lang="fr-FR" sz="2800" dirty="0" smtClean="0"/>
              <a:t/>
            </a:r>
            <a:br>
              <a:rPr lang="fr-FR" sz="2800" dirty="0" smtClean="0"/>
            </a:br>
            <a:r>
              <a:rPr lang="fr-FR" sz="2400" dirty="0" smtClean="0">
                <a:sym typeface="Webdings" panose="05030102010509060703" pitchFamily="18" charset="2"/>
              </a:rPr>
              <a:t>j’ai été utile j’ai accompli ma responsabilité je suis allé jusqu’au bout</a:t>
            </a:r>
            <a:br>
              <a:rPr lang="fr-FR" sz="2400" dirty="0" smtClean="0">
                <a:sym typeface="Webdings" panose="05030102010509060703" pitchFamily="18" charset="2"/>
              </a:rPr>
            </a:br>
            <a:r>
              <a:rPr lang="fr-FR" sz="2400" dirty="0" smtClean="0">
                <a:sym typeface="Webdings" panose="05030102010509060703" pitchFamily="18" charset="2"/>
              </a:rPr>
              <a:t>j’ai exprimé mes talents j’ai trouvé la solution j’ai gagné</a:t>
            </a:r>
            <a:br>
              <a:rPr lang="fr-FR" sz="2400" dirty="0" smtClean="0">
                <a:sym typeface="Webdings" panose="05030102010509060703" pitchFamily="18" charset="2"/>
              </a:rPr>
            </a:br>
            <a:r>
              <a:rPr lang="fr-FR" sz="2400" dirty="0" smtClean="0">
                <a:sym typeface="Webdings" panose="05030102010509060703" pitchFamily="18" charset="2"/>
              </a:rPr>
              <a:t>j’ai répondu aux attentes et aux espoirs  j’ai été reconnu </a:t>
            </a:r>
            <a:r>
              <a:rPr lang="fr-FR" sz="2400" dirty="0">
                <a:sym typeface="Webdings" panose="05030102010509060703" pitchFamily="18" charset="2"/>
              </a:rPr>
              <a:t>(e</a:t>
            </a:r>
            <a:r>
              <a:rPr lang="fr-FR" sz="2400" dirty="0" smtClean="0">
                <a:sym typeface="Webdings" panose="05030102010509060703" pitchFamily="18" charset="2"/>
              </a:rPr>
              <a:t>) apprécié (e)</a:t>
            </a:r>
            <a:br>
              <a:rPr lang="fr-FR" sz="2400" dirty="0" smtClean="0">
                <a:sym typeface="Webdings" panose="05030102010509060703" pitchFamily="18" charset="2"/>
              </a:rPr>
            </a:br>
            <a:r>
              <a:rPr lang="fr-FR" sz="2400" dirty="0" smtClean="0">
                <a:sym typeface="Webdings" panose="05030102010509060703" pitchFamily="18" charset="2"/>
              </a:rPr>
              <a:t>j’ai trouvé ma vraie place dans une équipe  je me suis révélé (e)</a:t>
            </a:r>
            <a:br>
              <a:rPr lang="fr-FR" sz="2400" dirty="0" smtClean="0">
                <a:sym typeface="Webdings" panose="05030102010509060703" pitchFamily="18" charset="2"/>
              </a:rPr>
            </a:br>
            <a:r>
              <a:rPr lang="fr-FR" sz="2400" dirty="0"/>
              <a:t/>
            </a:r>
            <a:br>
              <a:rPr lang="fr-FR" sz="2400" dirty="0"/>
            </a:br>
            <a:r>
              <a:rPr lang="fr-FR" sz="2400" dirty="0" smtClean="0">
                <a:sym typeface="Webdings" panose="05030102010509060703" pitchFamily="18" charset="2"/>
              </a:rPr>
              <a:t/>
            </a:r>
            <a:br>
              <a:rPr lang="fr-FR" sz="2400" dirty="0" smtClean="0">
                <a:sym typeface="Webdings" panose="05030102010509060703" pitchFamily="18" charset="2"/>
              </a:rPr>
            </a:br>
            <a:r>
              <a:rPr lang="fr-FR" sz="2400" dirty="0" smtClean="0"/>
              <a:t/>
            </a:r>
            <a:br>
              <a:rPr lang="fr-FR" sz="2400" dirty="0" smtClean="0"/>
            </a:br>
            <a:r>
              <a:rPr lang="fr-FR" sz="2800" dirty="0"/>
              <a:t/>
            </a:r>
            <a:br>
              <a:rPr lang="fr-FR" sz="2800" dirty="0"/>
            </a:br>
            <a:endParaRPr lang="fr-FR" sz="2800" dirty="0"/>
          </a:p>
        </p:txBody>
      </p:sp>
    </p:spTree>
    <p:extLst>
      <p:ext uri="{BB962C8B-B14F-4D97-AF65-F5344CB8AC3E}">
        <p14:creationId xmlns:p14="http://schemas.microsoft.com/office/powerpoint/2010/main" val="152004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1</a:t>
            </a:r>
            <a:endParaRPr lang="fr-FR" dirty="0"/>
          </a:p>
        </p:txBody>
      </p:sp>
      <p:sp>
        <p:nvSpPr>
          <p:cNvPr id="3" name="Espace réservé du contenu 2"/>
          <p:cNvSpPr>
            <a:spLocks noGrp="1"/>
          </p:cNvSpPr>
          <p:nvPr>
            <p:ph idx="1"/>
          </p:nvPr>
        </p:nvSpPr>
        <p:spPr/>
        <p:txBody>
          <a:bodyPr/>
          <a:lstStyle/>
          <a:p>
            <a:r>
              <a:rPr lang="fr-FR" dirty="0" smtClean="0"/>
              <a:t>Maurane :savait pas </a:t>
            </a:r>
            <a:r>
              <a:rPr lang="fr-FR" dirty="0" err="1" smtClean="0"/>
              <a:t>quooi</a:t>
            </a:r>
            <a:r>
              <a:rPr lang="fr-FR" dirty="0" smtClean="0"/>
              <a:t> faire, </a:t>
            </a:r>
            <a:r>
              <a:rPr lang="fr-FR" dirty="0" err="1" smtClean="0"/>
              <a:t>réoroieté</a:t>
            </a:r>
            <a:r>
              <a:rPr lang="fr-FR" dirty="0" smtClean="0"/>
              <a:t> </a:t>
            </a:r>
            <a:r>
              <a:rPr lang="fr-FR" dirty="0" err="1" smtClean="0"/>
              <a:t>vessérie</a:t>
            </a:r>
            <a:r>
              <a:rPr lang="fr-FR" dirty="0" smtClean="0"/>
              <a:t> </a:t>
            </a:r>
            <a:r>
              <a:rPr lang="fr-FR" dirty="0" err="1" smtClean="0"/>
              <a:t>scoientifique</a:t>
            </a:r>
            <a:r>
              <a:rPr lang="fr-FR" dirty="0" smtClean="0"/>
              <a:t>. Amie lui a fait connaître la langue coréenne. Bon choix</a:t>
            </a:r>
          </a:p>
          <a:p>
            <a:r>
              <a:rPr lang="fr-FR" dirty="0" err="1" smtClean="0"/>
              <a:t>Ayaka</a:t>
            </a:r>
            <a:r>
              <a:rPr lang="fr-FR" dirty="0" smtClean="0"/>
              <a:t> : </a:t>
            </a:r>
            <a:r>
              <a:rPr lang="fr-FR" dirty="0" err="1" smtClean="0"/>
              <a:t>ayu</a:t>
            </a:r>
            <a:r>
              <a:rPr lang="fr-FR" dirty="0" smtClean="0"/>
              <a:t> lycée, chef une amie, pas aimée par sous-chef. J’ai aidé mon amie, on a fait beaucoup de choses ensemble. Si tu n’étais pas là, j’étais </a:t>
            </a:r>
            <a:r>
              <a:rPr lang="fr-FR" dirty="0" err="1" smtClean="0"/>
              <a:t>morte.Ayaka</a:t>
            </a:r>
            <a:r>
              <a:rPr lang="fr-FR" dirty="0" smtClean="0"/>
              <a:t> utile, accompli sa responsabilité, reconnue et </a:t>
            </a:r>
            <a:r>
              <a:rPr lang="fr-FR" dirty="0" err="1" smtClean="0"/>
              <a:t>apprécieé</a:t>
            </a:r>
            <a:endParaRPr lang="fr-FR" dirty="0" smtClean="0"/>
          </a:p>
          <a:p>
            <a:r>
              <a:rPr lang="fr-FR" dirty="0" err="1" smtClean="0"/>
              <a:t>Antonio:alléeau</a:t>
            </a:r>
            <a:r>
              <a:rPr lang="fr-FR" dirty="0" smtClean="0"/>
              <a:t> </a:t>
            </a:r>
            <a:r>
              <a:rPr lang="fr-FR" dirty="0" err="1" smtClean="0"/>
              <a:t>ciéma</a:t>
            </a:r>
            <a:r>
              <a:rPr lang="fr-FR" dirty="0" smtClean="0"/>
              <a:t>, dame dans un fauteuil roulant, soulevée et mise dans un fauteuil de cinéma. Donner un message dans mes films</a:t>
            </a:r>
            <a:endParaRPr lang="fr-FR" dirty="0"/>
          </a:p>
        </p:txBody>
      </p:sp>
    </p:spTree>
    <p:extLst>
      <p:ext uri="{BB962C8B-B14F-4D97-AF65-F5344CB8AC3E}">
        <p14:creationId xmlns:p14="http://schemas.microsoft.com/office/powerpoint/2010/main" val="271952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2049516"/>
          </a:xfrm>
        </p:spPr>
        <p:txBody>
          <a:bodyPr/>
          <a:lstStyle/>
          <a:p>
            <a:r>
              <a:rPr lang="fr-FR" dirty="0" smtClean="0"/>
              <a:t>Table 2 </a:t>
            </a:r>
            <a:br>
              <a:rPr lang="fr-FR" dirty="0" smtClean="0"/>
            </a:br>
            <a:r>
              <a:rPr lang="fr-FR" sz="2400" dirty="0" smtClean="0"/>
              <a:t>A cette table, chaque personne dira dans quels rôles elle excelle le plus. Vous direz ensuite quel </a:t>
            </a:r>
            <a:r>
              <a:rPr lang="fr-FR" sz="2400" dirty="0" err="1" smtClean="0"/>
              <a:t>contre-rôle</a:t>
            </a:r>
            <a:r>
              <a:rPr lang="fr-FR" sz="2400" dirty="0" smtClean="0"/>
              <a:t> vous devriez développer pour équilibrer et renforcer celui où vous êtes bon.</a:t>
            </a:r>
            <a:endParaRPr lang="fr-FR" sz="2400" dirty="0"/>
          </a:p>
        </p:txBody>
      </p:sp>
      <p:sp>
        <p:nvSpPr>
          <p:cNvPr id="3" name="Espace réservé du contenu 2"/>
          <p:cNvSpPr>
            <a:spLocks noGrp="1"/>
          </p:cNvSpPr>
          <p:nvPr>
            <p:ph idx="1"/>
          </p:nvPr>
        </p:nvSpPr>
        <p:spPr>
          <a:xfrm>
            <a:off x="0" y="2078859"/>
            <a:ext cx="12192000" cy="4006630"/>
          </a:xfrm>
        </p:spPr>
        <p:txBody>
          <a:bodyPr>
            <a:normAutofit/>
          </a:bodyPr>
          <a:lstStyle/>
          <a:p>
            <a:r>
              <a:rPr lang="fr-FR" sz="2400" dirty="0">
                <a:latin typeface="Garamond" pitchFamily="18" charset="0"/>
              </a:rPr>
              <a:t>Le pédagogue : </a:t>
            </a:r>
            <a:r>
              <a:rPr lang="fr-FR" sz="2400" dirty="0" smtClean="0">
                <a:latin typeface="Garamond" pitchFamily="18" charset="0"/>
              </a:rPr>
              <a:t>expliquer, simplifier, </a:t>
            </a:r>
            <a:r>
              <a:rPr lang="fr-FR" sz="2400" dirty="0">
                <a:latin typeface="Garamond" pitchFamily="18" charset="0"/>
              </a:rPr>
              <a:t>organiser, rendre accessible</a:t>
            </a:r>
          </a:p>
          <a:p>
            <a:r>
              <a:rPr lang="fr-FR" sz="2400" dirty="0">
                <a:latin typeface="Garamond" pitchFamily="18" charset="0"/>
              </a:rPr>
              <a:t>L’inventeur : créer, innover, lancer des idées, inspirer</a:t>
            </a:r>
          </a:p>
          <a:p>
            <a:r>
              <a:rPr lang="fr-FR" sz="2400" dirty="0" smtClean="0">
                <a:latin typeface="Garamond" pitchFamily="18" charset="0"/>
              </a:rPr>
              <a:t>(« L’</a:t>
            </a:r>
            <a:r>
              <a:rPr lang="fr-FR" sz="2400" dirty="0" err="1" smtClean="0">
                <a:latin typeface="Garamond" pitchFamily="18" charset="0"/>
              </a:rPr>
              <a:t>ambianceur</a:t>
            </a:r>
            <a:r>
              <a:rPr lang="fr-FR" sz="2400" dirty="0" smtClean="0">
                <a:latin typeface="Garamond" pitchFamily="18" charset="0"/>
              </a:rPr>
              <a:t> »): détendre</a:t>
            </a:r>
            <a:r>
              <a:rPr lang="fr-FR" sz="2400" dirty="0">
                <a:latin typeface="Garamond" pitchFamily="18" charset="0"/>
              </a:rPr>
              <a:t>, </a:t>
            </a:r>
            <a:r>
              <a:rPr lang="fr-FR" sz="2400" dirty="0" smtClean="0">
                <a:latin typeface="Garamond" pitchFamily="18" charset="0"/>
              </a:rPr>
              <a:t>divertir, faire rire </a:t>
            </a:r>
            <a:endParaRPr lang="fr-FR" sz="2400" dirty="0">
              <a:latin typeface="Garamond" pitchFamily="18" charset="0"/>
            </a:endParaRPr>
          </a:p>
          <a:p>
            <a:r>
              <a:rPr lang="fr-FR" sz="2400" dirty="0" smtClean="0">
                <a:latin typeface="Garamond" pitchFamily="18" charset="0"/>
              </a:rPr>
              <a:t>Le grand cœur : Faire plaisir, servir, aimer, contribuer, soutenir, accueillir</a:t>
            </a:r>
          </a:p>
          <a:p>
            <a:r>
              <a:rPr lang="fr-FR" sz="2400" dirty="0" smtClean="0">
                <a:latin typeface="Garamond" pitchFamily="18" charset="0"/>
              </a:rPr>
              <a:t>Le pacificateur : Arbitrer, réconcilier, apaiser, réparer, </a:t>
            </a:r>
          </a:p>
          <a:p>
            <a:r>
              <a:rPr lang="fr-FR" sz="2400" dirty="0" smtClean="0">
                <a:latin typeface="Garamond" pitchFamily="18" charset="0"/>
              </a:rPr>
              <a:t>Le consolateur : Donner espoir, réconforter, encourager, motiver, inclure,</a:t>
            </a:r>
          </a:p>
          <a:p>
            <a:r>
              <a:rPr lang="fr-FR" sz="2400" dirty="0" smtClean="0">
                <a:latin typeface="Garamond" pitchFamily="18" charset="0"/>
              </a:rPr>
              <a:t>Le chef : Diriger, guider, bâtir un projet, prendre responsabilité, coacher</a:t>
            </a:r>
          </a:p>
          <a:p>
            <a:r>
              <a:rPr lang="fr-FR" sz="2400" dirty="0">
                <a:latin typeface="Garamond" pitchFamily="18" charset="0"/>
              </a:rPr>
              <a:t>Le gagnant : Être battant, gagner, faire </a:t>
            </a:r>
            <a:r>
              <a:rPr lang="fr-FR" sz="2400" dirty="0" smtClean="0">
                <a:latin typeface="Garamond" pitchFamily="18" charset="0"/>
              </a:rPr>
              <a:t>gagner</a:t>
            </a:r>
            <a:endParaRPr lang="fr-FR" sz="2400" dirty="0">
              <a:latin typeface="Garamond" pitchFamily="18" charset="0"/>
            </a:endParaRPr>
          </a:p>
        </p:txBody>
      </p:sp>
    </p:spTree>
    <p:extLst>
      <p:ext uri="{BB962C8B-B14F-4D97-AF65-F5344CB8AC3E}">
        <p14:creationId xmlns:p14="http://schemas.microsoft.com/office/powerpoint/2010/main" val="1619346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7873</TotalTime>
  <Words>1612</Words>
  <Application>Microsoft Office PowerPoint</Application>
  <PresentationFormat>Personnalisé</PresentationFormat>
  <Paragraphs>222</Paragraphs>
  <Slides>46</Slides>
  <Notes>2</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Ion</vt:lpstr>
      <vt:lpstr>Mon Meilleur Rôle</vt:lpstr>
      <vt:lpstr>Etymologie et définition</vt:lpstr>
      <vt:lpstr>Mots clés </vt:lpstr>
      <vt:lpstr>Définir la théâtralité</vt:lpstr>
      <vt:lpstr>Problématiques de Parole Donnée N° 242</vt:lpstr>
      <vt:lpstr>Première partie</vt:lpstr>
      <vt:lpstr>Table 1 : le plus beau rôle de ma vie Vous raconterez la période de votre vie où vous avez eu le sentiment de jouer le meilleur rôle. Vous direz ensuite d’où vous vient ce sentiment d’avoir eu un beau rôle  j’ai été utile j’ai accompli ma responsabilité je suis allé jusqu’au bout j’ai exprimé mes talents j’ai trouvé la solution j’ai gagné j’ai répondu aux attentes et aux espoirs  j’ai été reconnu (e) apprécié (e) j’ai trouvé ma vraie place dans une équipe  je me suis révélé (e)     </vt:lpstr>
      <vt:lpstr>Table 1</vt:lpstr>
      <vt:lpstr>Table 2  A cette table, chaque personne dira dans quels rôles elle excelle le plus. Vous direz ensuite quel contre-rôle vous devriez développer pour équilibrer et renforcer celui où vous êtes bon.</vt:lpstr>
      <vt:lpstr>Table 3 – Résolutions – Vision 2020</vt:lpstr>
      <vt:lpstr>Table 2</vt:lpstr>
      <vt:lpstr>Deuxième partie</vt:lpstr>
      <vt:lpstr>1. Appel, vocation, quête de l’origine</vt:lpstr>
      <vt:lpstr>Présentation PowerPoint</vt:lpstr>
      <vt:lpstr>Présentation PowerPoint</vt:lpstr>
      <vt:lpstr>Présentation PowerPoint</vt:lpstr>
      <vt:lpstr>Pakxe : une ville d’un pays lointain où j’ai des souvenirs d’enfance. Pays de mission obtenu par tirage au sort. </vt:lpstr>
      <vt:lpstr>Le Champassak, une province internationale, peuplée, touristique, dynamique, équipée, du Laos</vt:lpstr>
      <vt:lpstr>La ville aux deux rivières et deux montagnes légendaires</vt:lpstr>
      <vt:lpstr>Présentation PowerPoint</vt:lpstr>
      <vt:lpstr>Le rêve d’une « ville internationale de la paix »</vt:lpstr>
      <vt:lpstr>2. Servir, seconder, suivre la voie, « vivre pour » unir le vertical et l’horizontal, expérimenter le « glocal » (global et glocal)</vt:lpstr>
      <vt:lpstr>L’ASE, angle de l’Asie, Chersonèse</vt:lpstr>
      <vt:lpstr>L’unification politique de l’Asie du Sud-Est</vt:lpstr>
      <vt:lpstr>Carrefour de religions</vt:lpstr>
      <vt:lpstr>Carrefour des colonisations</vt:lpstr>
      <vt:lpstr>Pakxe et les 4 portes de l’Asie du Sud-Est</vt:lpstr>
      <vt:lpstr>Mourir pour les siens (intégrisme) Vivre pour les autres (intégration)  </vt:lpstr>
      <vt:lpstr>3. La famille est la clé pour conquérir la nation et le monde par l’amour vrai</vt:lpstr>
      <vt:lpstr>Présentation PowerPoint</vt:lpstr>
      <vt:lpstr>3. Le rôle de la famille</vt:lpstr>
      <vt:lpstr>Présentation PowerPoint</vt:lpstr>
      <vt:lpstr>Présentation PowerPoint</vt:lpstr>
      <vt:lpstr>4. Le sésame </vt:lpstr>
      <vt:lpstr>Présentation PowerPoint</vt:lpstr>
      <vt:lpstr>5. Travailler avec la « main invisible » Chronos et kairos, la Providence</vt:lpstr>
      <vt:lpstr>6. Amener et propager la fortune céleste</vt:lpstr>
      <vt:lpstr>Réflexion sur la fortune céleste Explication de Choi Han-Gi (lettré coréen)</vt:lpstr>
      <vt:lpstr>Le Laos, Etat-tampon, carrefour enclavé</vt:lpstr>
      <vt:lpstr>Pakxe</vt:lpstr>
      <vt:lpstr>Présentation PowerPoint</vt:lpstr>
      <vt:lpstr>7. Créer une culture du cœur </vt:lpstr>
      <vt:lpstr>Incarner les valeurs de vérité, beauté, bonté</vt:lpstr>
      <vt:lpstr>Un peuple foncièrement pacifique</vt:lpstr>
      <vt:lpstr>8. Unir le Ciel, l’humanité et la terre  La terre est à nous tous, nous sommes tous à Dieu</vt:lpstr>
      <vt:lpstr>Pakxe ville de paix : 5 projets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premières places</dc:title>
  <dc:creator>laurent ladouce</dc:creator>
  <cp:lastModifiedBy>PC</cp:lastModifiedBy>
  <cp:revision>314</cp:revision>
  <dcterms:created xsi:type="dcterms:W3CDTF">2016-01-04T11:14:00Z</dcterms:created>
  <dcterms:modified xsi:type="dcterms:W3CDTF">2016-03-26T19:53:08Z</dcterms:modified>
</cp:coreProperties>
</file>