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309" r:id="rId2"/>
    <p:sldId id="362" r:id="rId3"/>
    <p:sldId id="403" r:id="rId4"/>
    <p:sldId id="387" r:id="rId5"/>
    <p:sldId id="402" r:id="rId6"/>
    <p:sldId id="404" r:id="rId7"/>
    <p:sldId id="364" r:id="rId8"/>
    <p:sldId id="389" r:id="rId9"/>
    <p:sldId id="407" r:id="rId10"/>
    <p:sldId id="391" r:id="rId11"/>
    <p:sldId id="385" r:id="rId12"/>
    <p:sldId id="383" r:id="rId13"/>
    <p:sldId id="371" r:id="rId14"/>
    <p:sldId id="376" r:id="rId15"/>
    <p:sldId id="405" r:id="rId16"/>
    <p:sldId id="372" r:id="rId17"/>
    <p:sldId id="406" r:id="rId18"/>
    <p:sldId id="382" r:id="rId19"/>
    <p:sldId id="384" r:id="rId20"/>
    <p:sldId id="377" r:id="rId21"/>
    <p:sldId id="392" r:id="rId22"/>
    <p:sldId id="393" r:id="rId23"/>
    <p:sldId id="373" r:id="rId24"/>
    <p:sldId id="381" r:id="rId25"/>
    <p:sldId id="379" r:id="rId26"/>
    <p:sldId id="378" r:id="rId27"/>
    <p:sldId id="380" r:id="rId28"/>
    <p:sldId id="395" r:id="rId29"/>
    <p:sldId id="396" r:id="rId30"/>
    <p:sldId id="394" r:id="rId31"/>
    <p:sldId id="390" r:id="rId32"/>
    <p:sldId id="355" r:id="rId33"/>
    <p:sldId id="400" r:id="rId34"/>
    <p:sldId id="397" r:id="rId35"/>
    <p:sldId id="408"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9A5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9" autoAdjust="0"/>
    <p:restoredTop sz="94660"/>
  </p:normalViewPr>
  <p:slideViewPr>
    <p:cSldViewPr snapToGrid="0">
      <p:cViewPr varScale="1">
        <p:scale>
          <a:sx n="65" d="100"/>
          <a:sy n="65" d="100"/>
        </p:scale>
        <p:origin x="-132" y="-3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4C9577-B42E-48B4-8450-5016450517B5}" type="doc">
      <dgm:prSet loTypeId="urn:microsoft.com/office/officeart/2005/8/layout/pList2" loCatId="list" qsTypeId="urn:microsoft.com/office/officeart/2005/8/quickstyle/simple5" qsCatId="simple" csTypeId="urn:microsoft.com/office/officeart/2005/8/colors/colorful4" csCatId="colorful" phldr="1"/>
      <dgm:spPr/>
    </dgm:pt>
    <dgm:pt modelId="{9A801864-10EC-4565-AD83-083CA75F1487}">
      <dgm:prSet phldrT="[Texte]"/>
      <dgm:spPr/>
      <dgm:t>
        <a:bodyPr/>
        <a:lstStyle/>
        <a:p>
          <a:r>
            <a:rPr lang="fr-FR" dirty="0" smtClean="0">
              <a:latin typeface="Garamond" pitchFamily="18" charset="0"/>
            </a:rPr>
            <a:t>Sur terre: tranchées, premiers chars, gaz de combats, villes rasées</a:t>
          </a:r>
          <a:endParaRPr lang="fr-FR" dirty="0">
            <a:latin typeface="Garamond" pitchFamily="18" charset="0"/>
          </a:endParaRPr>
        </a:p>
      </dgm:t>
    </dgm:pt>
    <dgm:pt modelId="{143E632C-257F-4959-8920-8FE2DEEC29B2}" type="parTrans" cxnId="{804E8CCE-85FC-45D9-9B01-1F401B20B770}">
      <dgm:prSet/>
      <dgm:spPr/>
      <dgm:t>
        <a:bodyPr/>
        <a:lstStyle/>
        <a:p>
          <a:endParaRPr lang="fr-FR"/>
        </a:p>
      </dgm:t>
    </dgm:pt>
    <dgm:pt modelId="{BCB2F665-0F60-4651-AC89-7DA9ACE91BE3}" type="sibTrans" cxnId="{804E8CCE-85FC-45D9-9B01-1F401B20B770}">
      <dgm:prSet/>
      <dgm:spPr/>
      <dgm:t>
        <a:bodyPr/>
        <a:lstStyle/>
        <a:p>
          <a:endParaRPr lang="fr-FR"/>
        </a:p>
      </dgm:t>
    </dgm:pt>
    <dgm:pt modelId="{91839DC0-E3DD-4EC8-AFA5-2B0DB3884FA5}">
      <dgm:prSet phldrT="[Texte]"/>
      <dgm:spPr>
        <a:solidFill>
          <a:srgbClr val="6699FF"/>
        </a:solidFill>
      </dgm:spPr>
      <dgm:t>
        <a:bodyPr/>
        <a:lstStyle/>
        <a:p>
          <a:r>
            <a:rPr lang="fr-FR" dirty="0" smtClean="0">
              <a:solidFill>
                <a:schemeClr val="bg1"/>
              </a:solidFill>
              <a:latin typeface="Garamond" pitchFamily="18" charset="0"/>
            </a:rPr>
            <a:t>Dans les airs</a:t>
          </a:r>
        </a:p>
        <a:p>
          <a:r>
            <a:rPr lang="fr-FR" dirty="0" smtClean="0">
              <a:solidFill>
                <a:schemeClr val="bg1"/>
              </a:solidFill>
              <a:latin typeface="Garamond" pitchFamily="18" charset="0"/>
            </a:rPr>
            <a:t>Premiers bombardiers et chasseurs, combats aériens</a:t>
          </a:r>
          <a:endParaRPr lang="fr-FR" dirty="0">
            <a:solidFill>
              <a:schemeClr val="bg1"/>
            </a:solidFill>
            <a:latin typeface="Garamond" pitchFamily="18" charset="0"/>
          </a:endParaRPr>
        </a:p>
      </dgm:t>
    </dgm:pt>
    <dgm:pt modelId="{94AE77D8-B850-4CAF-9A8D-39BE8000FF9F}" type="parTrans" cxnId="{E901C62E-6117-4A3F-94F3-38BA5B2EDA5C}">
      <dgm:prSet/>
      <dgm:spPr/>
      <dgm:t>
        <a:bodyPr/>
        <a:lstStyle/>
        <a:p>
          <a:endParaRPr lang="fr-FR"/>
        </a:p>
      </dgm:t>
    </dgm:pt>
    <dgm:pt modelId="{6472483D-F01A-4D5C-A204-22EBA64BB684}" type="sibTrans" cxnId="{E901C62E-6117-4A3F-94F3-38BA5B2EDA5C}">
      <dgm:prSet/>
      <dgm:spPr/>
      <dgm:t>
        <a:bodyPr/>
        <a:lstStyle/>
        <a:p>
          <a:endParaRPr lang="fr-FR"/>
        </a:p>
      </dgm:t>
    </dgm:pt>
    <dgm:pt modelId="{D834E12E-6BC9-405B-8E42-2BEDAA1F13E5}">
      <dgm:prSet phldrT="[Texte]"/>
      <dgm:spPr>
        <a:solidFill>
          <a:srgbClr val="00B050"/>
        </a:solidFill>
      </dgm:spPr>
      <dgm:t>
        <a:bodyPr/>
        <a:lstStyle/>
        <a:p>
          <a:r>
            <a:rPr lang="fr-FR" dirty="0" smtClean="0">
              <a:solidFill>
                <a:schemeClr val="bg1"/>
              </a:solidFill>
              <a:latin typeface="Garamond" pitchFamily="18" charset="0"/>
            </a:rPr>
            <a:t>Sur mer et sous les mers</a:t>
          </a:r>
        </a:p>
        <a:p>
          <a:r>
            <a:rPr lang="fr-FR" dirty="0" smtClean="0">
              <a:solidFill>
                <a:schemeClr val="bg1"/>
              </a:solidFill>
              <a:latin typeface="Garamond" pitchFamily="18" charset="0"/>
            </a:rPr>
            <a:t>Cuirassés, </a:t>
          </a:r>
        </a:p>
        <a:p>
          <a:r>
            <a:rPr lang="fr-FR" dirty="0" smtClean="0">
              <a:solidFill>
                <a:schemeClr val="bg1"/>
              </a:solidFill>
              <a:latin typeface="Garamond" pitchFamily="18" charset="0"/>
            </a:rPr>
            <a:t>sous-marins</a:t>
          </a:r>
          <a:endParaRPr lang="fr-FR" dirty="0">
            <a:solidFill>
              <a:schemeClr val="bg1"/>
            </a:solidFill>
            <a:latin typeface="Garamond" pitchFamily="18" charset="0"/>
          </a:endParaRPr>
        </a:p>
      </dgm:t>
    </dgm:pt>
    <dgm:pt modelId="{762219F9-1FF8-4D62-9A62-91E42D05C86C}" type="parTrans" cxnId="{E4FF6AA8-C5C3-4172-A7CB-95352B8C30E2}">
      <dgm:prSet/>
      <dgm:spPr/>
      <dgm:t>
        <a:bodyPr/>
        <a:lstStyle/>
        <a:p>
          <a:endParaRPr lang="fr-FR"/>
        </a:p>
      </dgm:t>
    </dgm:pt>
    <dgm:pt modelId="{E26570C0-FA21-4628-875B-1EBD8B170840}" type="sibTrans" cxnId="{E4FF6AA8-C5C3-4172-A7CB-95352B8C30E2}">
      <dgm:prSet/>
      <dgm:spPr/>
      <dgm:t>
        <a:bodyPr/>
        <a:lstStyle/>
        <a:p>
          <a:endParaRPr lang="fr-FR"/>
        </a:p>
      </dgm:t>
    </dgm:pt>
    <dgm:pt modelId="{C2640F5F-3270-430A-8E01-257BA0C125FD}" type="pres">
      <dgm:prSet presAssocID="{164C9577-B42E-48B4-8450-5016450517B5}" presName="Name0" presStyleCnt="0">
        <dgm:presLayoutVars>
          <dgm:dir/>
          <dgm:resizeHandles val="exact"/>
        </dgm:presLayoutVars>
      </dgm:prSet>
      <dgm:spPr/>
    </dgm:pt>
    <dgm:pt modelId="{19A57F37-9545-4477-8E33-4882740B00AB}" type="pres">
      <dgm:prSet presAssocID="{164C9577-B42E-48B4-8450-5016450517B5}" presName="bkgdShp" presStyleLbl="alignAccFollowNode1" presStyleIdx="0" presStyleCnt="1"/>
      <dgm:spPr/>
    </dgm:pt>
    <dgm:pt modelId="{A2DD162D-1F69-408F-A42C-E25E24274A09}" type="pres">
      <dgm:prSet presAssocID="{164C9577-B42E-48B4-8450-5016450517B5}" presName="linComp" presStyleCnt="0"/>
      <dgm:spPr/>
    </dgm:pt>
    <dgm:pt modelId="{0C6C7BA0-375B-45AD-87CB-67E7DA3C50A6}" type="pres">
      <dgm:prSet presAssocID="{9A801864-10EC-4565-AD83-083CA75F1487}" presName="compNode" presStyleCnt="0"/>
      <dgm:spPr/>
    </dgm:pt>
    <dgm:pt modelId="{50202730-6AEE-44A5-88C4-A26519963594}" type="pres">
      <dgm:prSet presAssocID="{9A801864-10EC-4565-AD83-083CA75F1487}" presName="node" presStyleLbl="node1" presStyleIdx="0" presStyleCnt="3">
        <dgm:presLayoutVars>
          <dgm:bulletEnabled val="1"/>
        </dgm:presLayoutVars>
      </dgm:prSet>
      <dgm:spPr/>
      <dgm:t>
        <a:bodyPr/>
        <a:lstStyle/>
        <a:p>
          <a:endParaRPr lang="fr-FR"/>
        </a:p>
      </dgm:t>
    </dgm:pt>
    <dgm:pt modelId="{6E9FF704-ADCC-400F-9AE9-E847AEA1C709}" type="pres">
      <dgm:prSet presAssocID="{9A801864-10EC-4565-AD83-083CA75F1487}" presName="invisiNode" presStyleLbl="node1" presStyleIdx="0" presStyleCnt="3"/>
      <dgm:spPr/>
    </dgm:pt>
    <dgm:pt modelId="{8CFDE02B-0B4B-4C7F-8D2A-68CB3A98B766}" type="pres">
      <dgm:prSet presAssocID="{9A801864-10EC-4565-AD83-083CA75F1487}" presName="imagNode" presStyleLbl="fgImgPlace1" presStyleIdx="0" presStyleCnt="3"/>
      <dgm:spPr>
        <a:blipFill rotWithShape="1">
          <a:blip xmlns:r="http://schemas.openxmlformats.org/officeDocument/2006/relationships" r:embed="rId1"/>
          <a:stretch>
            <a:fillRect/>
          </a:stretch>
        </a:blipFill>
      </dgm:spPr>
    </dgm:pt>
    <dgm:pt modelId="{A3ACEB86-E037-4A4A-B043-5542FED793F9}" type="pres">
      <dgm:prSet presAssocID="{BCB2F665-0F60-4651-AC89-7DA9ACE91BE3}" presName="sibTrans" presStyleLbl="sibTrans2D1" presStyleIdx="0" presStyleCnt="0"/>
      <dgm:spPr/>
      <dgm:t>
        <a:bodyPr/>
        <a:lstStyle/>
        <a:p>
          <a:endParaRPr lang="fr-FR"/>
        </a:p>
      </dgm:t>
    </dgm:pt>
    <dgm:pt modelId="{413D6C24-D917-4973-932B-190E1A5E436D}" type="pres">
      <dgm:prSet presAssocID="{91839DC0-E3DD-4EC8-AFA5-2B0DB3884FA5}" presName="compNode" presStyleCnt="0"/>
      <dgm:spPr/>
    </dgm:pt>
    <dgm:pt modelId="{7ACB3D4D-3609-413B-AA89-807EB966ED8F}" type="pres">
      <dgm:prSet presAssocID="{91839DC0-E3DD-4EC8-AFA5-2B0DB3884FA5}" presName="node" presStyleLbl="node1" presStyleIdx="1" presStyleCnt="3">
        <dgm:presLayoutVars>
          <dgm:bulletEnabled val="1"/>
        </dgm:presLayoutVars>
      </dgm:prSet>
      <dgm:spPr/>
      <dgm:t>
        <a:bodyPr/>
        <a:lstStyle/>
        <a:p>
          <a:endParaRPr lang="fr-FR"/>
        </a:p>
      </dgm:t>
    </dgm:pt>
    <dgm:pt modelId="{6A349208-C489-4D99-B688-E9F70891489F}" type="pres">
      <dgm:prSet presAssocID="{91839DC0-E3DD-4EC8-AFA5-2B0DB3884FA5}" presName="invisiNode" presStyleLbl="node1" presStyleIdx="1" presStyleCnt="3"/>
      <dgm:spPr/>
    </dgm:pt>
    <dgm:pt modelId="{CA5A6ACD-B4CA-4207-AC0A-2D99D28FD53C}" type="pres">
      <dgm:prSet presAssocID="{91839DC0-E3DD-4EC8-AFA5-2B0DB3884FA5}" presName="imagNode" presStyleLbl="fgImgPlace1" presStyleIdx="1" presStyleCnt="3" custLinFactNeighborX="451" custLinFactNeighborY="-8893"/>
      <dgm:spPr>
        <a:blipFill rotWithShape="1">
          <a:blip xmlns:r="http://schemas.openxmlformats.org/officeDocument/2006/relationships" r:embed="rId2"/>
          <a:stretch>
            <a:fillRect/>
          </a:stretch>
        </a:blipFill>
      </dgm:spPr>
    </dgm:pt>
    <dgm:pt modelId="{D9B16F1E-742A-416B-BD9B-EDFDD1307988}" type="pres">
      <dgm:prSet presAssocID="{6472483D-F01A-4D5C-A204-22EBA64BB684}" presName="sibTrans" presStyleLbl="sibTrans2D1" presStyleIdx="0" presStyleCnt="0"/>
      <dgm:spPr/>
      <dgm:t>
        <a:bodyPr/>
        <a:lstStyle/>
        <a:p>
          <a:endParaRPr lang="fr-FR"/>
        </a:p>
      </dgm:t>
    </dgm:pt>
    <dgm:pt modelId="{DB437EBE-E525-48B2-B0B7-EE5944DD04C0}" type="pres">
      <dgm:prSet presAssocID="{D834E12E-6BC9-405B-8E42-2BEDAA1F13E5}" presName="compNode" presStyleCnt="0"/>
      <dgm:spPr/>
    </dgm:pt>
    <dgm:pt modelId="{943973CF-5319-4E18-BDB1-10E5AEE37E0C}" type="pres">
      <dgm:prSet presAssocID="{D834E12E-6BC9-405B-8E42-2BEDAA1F13E5}" presName="node" presStyleLbl="node1" presStyleIdx="2" presStyleCnt="3">
        <dgm:presLayoutVars>
          <dgm:bulletEnabled val="1"/>
        </dgm:presLayoutVars>
      </dgm:prSet>
      <dgm:spPr/>
      <dgm:t>
        <a:bodyPr/>
        <a:lstStyle/>
        <a:p>
          <a:endParaRPr lang="fr-FR"/>
        </a:p>
      </dgm:t>
    </dgm:pt>
    <dgm:pt modelId="{6CDA5DE0-BE33-4646-B809-CE2C70695180}" type="pres">
      <dgm:prSet presAssocID="{D834E12E-6BC9-405B-8E42-2BEDAA1F13E5}" presName="invisiNode" presStyleLbl="node1" presStyleIdx="2" presStyleCnt="3"/>
      <dgm:spPr/>
    </dgm:pt>
    <dgm:pt modelId="{CA57D275-BA92-4305-9491-7E4AC23B15F2}" type="pres">
      <dgm:prSet presAssocID="{D834E12E-6BC9-405B-8E42-2BEDAA1F13E5}" presName="imagNode" presStyleLbl="fgImgPlace1" presStyleIdx="2" presStyleCnt="3" custLinFactNeighborX="-373" custLinFactNeighborY="-8893"/>
      <dgm:spPr>
        <a:blipFill rotWithShape="1">
          <a:blip xmlns:r="http://schemas.openxmlformats.org/officeDocument/2006/relationships" r:embed="rId3"/>
          <a:stretch>
            <a:fillRect/>
          </a:stretch>
        </a:blipFill>
      </dgm:spPr>
    </dgm:pt>
  </dgm:ptLst>
  <dgm:cxnLst>
    <dgm:cxn modelId="{06F90DF7-1619-4C81-8585-0E5776292E5C}" type="presOf" srcId="{6472483D-F01A-4D5C-A204-22EBA64BB684}" destId="{D9B16F1E-742A-416B-BD9B-EDFDD1307988}" srcOrd="0" destOrd="0" presId="urn:microsoft.com/office/officeart/2005/8/layout/pList2"/>
    <dgm:cxn modelId="{2137499F-71B3-4979-9DE2-F9EDC9C2CD1E}" type="presOf" srcId="{91839DC0-E3DD-4EC8-AFA5-2B0DB3884FA5}" destId="{7ACB3D4D-3609-413B-AA89-807EB966ED8F}" srcOrd="0" destOrd="0" presId="urn:microsoft.com/office/officeart/2005/8/layout/pList2"/>
    <dgm:cxn modelId="{E4FF6AA8-C5C3-4172-A7CB-95352B8C30E2}" srcId="{164C9577-B42E-48B4-8450-5016450517B5}" destId="{D834E12E-6BC9-405B-8E42-2BEDAA1F13E5}" srcOrd="2" destOrd="0" parTransId="{762219F9-1FF8-4D62-9A62-91E42D05C86C}" sibTransId="{E26570C0-FA21-4628-875B-1EBD8B170840}"/>
    <dgm:cxn modelId="{0E65DF7E-E0F4-40EF-B49C-3CE22BD1FB30}" type="presOf" srcId="{D834E12E-6BC9-405B-8E42-2BEDAA1F13E5}" destId="{943973CF-5319-4E18-BDB1-10E5AEE37E0C}" srcOrd="0" destOrd="0" presId="urn:microsoft.com/office/officeart/2005/8/layout/pList2"/>
    <dgm:cxn modelId="{5D604AB5-EDC2-4A13-8B78-E475DD438FC3}" type="presOf" srcId="{BCB2F665-0F60-4651-AC89-7DA9ACE91BE3}" destId="{A3ACEB86-E037-4A4A-B043-5542FED793F9}" srcOrd="0" destOrd="0" presId="urn:microsoft.com/office/officeart/2005/8/layout/pList2"/>
    <dgm:cxn modelId="{E901C62E-6117-4A3F-94F3-38BA5B2EDA5C}" srcId="{164C9577-B42E-48B4-8450-5016450517B5}" destId="{91839DC0-E3DD-4EC8-AFA5-2B0DB3884FA5}" srcOrd="1" destOrd="0" parTransId="{94AE77D8-B850-4CAF-9A8D-39BE8000FF9F}" sibTransId="{6472483D-F01A-4D5C-A204-22EBA64BB684}"/>
    <dgm:cxn modelId="{804E8CCE-85FC-45D9-9B01-1F401B20B770}" srcId="{164C9577-B42E-48B4-8450-5016450517B5}" destId="{9A801864-10EC-4565-AD83-083CA75F1487}" srcOrd="0" destOrd="0" parTransId="{143E632C-257F-4959-8920-8FE2DEEC29B2}" sibTransId="{BCB2F665-0F60-4651-AC89-7DA9ACE91BE3}"/>
    <dgm:cxn modelId="{9986A211-528B-4D65-88D7-C979EAFD1547}" type="presOf" srcId="{9A801864-10EC-4565-AD83-083CA75F1487}" destId="{50202730-6AEE-44A5-88C4-A26519963594}" srcOrd="0" destOrd="0" presId="urn:microsoft.com/office/officeart/2005/8/layout/pList2"/>
    <dgm:cxn modelId="{C704F1CE-E89E-4831-A6BA-181DEAFF9AE1}" type="presOf" srcId="{164C9577-B42E-48B4-8450-5016450517B5}" destId="{C2640F5F-3270-430A-8E01-257BA0C125FD}" srcOrd="0" destOrd="0" presId="urn:microsoft.com/office/officeart/2005/8/layout/pList2"/>
    <dgm:cxn modelId="{D9E003AA-975B-457A-B064-2B2FE82940A4}" type="presParOf" srcId="{C2640F5F-3270-430A-8E01-257BA0C125FD}" destId="{19A57F37-9545-4477-8E33-4882740B00AB}" srcOrd="0" destOrd="0" presId="urn:microsoft.com/office/officeart/2005/8/layout/pList2"/>
    <dgm:cxn modelId="{16BA012C-1197-429F-9C68-1DD676CA012A}" type="presParOf" srcId="{C2640F5F-3270-430A-8E01-257BA0C125FD}" destId="{A2DD162D-1F69-408F-A42C-E25E24274A09}" srcOrd="1" destOrd="0" presId="urn:microsoft.com/office/officeart/2005/8/layout/pList2"/>
    <dgm:cxn modelId="{77C71D75-564C-44CB-A170-0F060010CF1D}" type="presParOf" srcId="{A2DD162D-1F69-408F-A42C-E25E24274A09}" destId="{0C6C7BA0-375B-45AD-87CB-67E7DA3C50A6}" srcOrd="0" destOrd="0" presId="urn:microsoft.com/office/officeart/2005/8/layout/pList2"/>
    <dgm:cxn modelId="{B956C68B-7B13-4AA1-A081-1801FAF2EAFA}" type="presParOf" srcId="{0C6C7BA0-375B-45AD-87CB-67E7DA3C50A6}" destId="{50202730-6AEE-44A5-88C4-A26519963594}" srcOrd="0" destOrd="0" presId="urn:microsoft.com/office/officeart/2005/8/layout/pList2"/>
    <dgm:cxn modelId="{65CFF466-9813-4545-9A5E-3F012AE696D2}" type="presParOf" srcId="{0C6C7BA0-375B-45AD-87CB-67E7DA3C50A6}" destId="{6E9FF704-ADCC-400F-9AE9-E847AEA1C709}" srcOrd="1" destOrd="0" presId="urn:microsoft.com/office/officeart/2005/8/layout/pList2"/>
    <dgm:cxn modelId="{A5813A03-9CD1-452C-8DDD-B896CC20C24E}" type="presParOf" srcId="{0C6C7BA0-375B-45AD-87CB-67E7DA3C50A6}" destId="{8CFDE02B-0B4B-4C7F-8D2A-68CB3A98B766}" srcOrd="2" destOrd="0" presId="urn:microsoft.com/office/officeart/2005/8/layout/pList2"/>
    <dgm:cxn modelId="{9E9C3886-B2D9-4058-AB3F-E6744F7FBCF1}" type="presParOf" srcId="{A2DD162D-1F69-408F-A42C-E25E24274A09}" destId="{A3ACEB86-E037-4A4A-B043-5542FED793F9}" srcOrd="1" destOrd="0" presId="urn:microsoft.com/office/officeart/2005/8/layout/pList2"/>
    <dgm:cxn modelId="{FA224F6C-D0A5-4097-8717-B52C338EFB5C}" type="presParOf" srcId="{A2DD162D-1F69-408F-A42C-E25E24274A09}" destId="{413D6C24-D917-4973-932B-190E1A5E436D}" srcOrd="2" destOrd="0" presId="urn:microsoft.com/office/officeart/2005/8/layout/pList2"/>
    <dgm:cxn modelId="{6445590F-2533-46CB-B101-019FFA03FD7C}" type="presParOf" srcId="{413D6C24-D917-4973-932B-190E1A5E436D}" destId="{7ACB3D4D-3609-413B-AA89-807EB966ED8F}" srcOrd="0" destOrd="0" presId="urn:microsoft.com/office/officeart/2005/8/layout/pList2"/>
    <dgm:cxn modelId="{C2FB1856-01A1-4E51-8E71-953C0BC7D7EA}" type="presParOf" srcId="{413D6C24-D917-4973-932B-190E1A5E436D}" destId="{6A349208-C489-4D99-B688-E9F70891489F}" srcOrd="1" destOrd="0" presId="urn:microsoft.com/office/officeart/2005/8/layout/pList2"/>
    <dgm:cxn modelId="{A93FA193-6473-4CA4-9933-BADD8AA1684E}" type="presParOf" srcId="{413D6C24-D917-4973-932B-190E1A5E436D}" destId="{CA5A6ACD-B4CA-4207-AC0A-2D99D28FD53C}" srcOrd="2" destOrd="0" presId="urn:microsoft.com/office/officeart/2005/8/layout/pList2"/>
    <dgm:cxn modelId="{83D63FAF-0647-478A-9D5B-BC0644B36085}" type="presParOf" srcId="{A2DD162D-1F69-408F-A42C-E25E24274A09}" destId="{D9B16F1E-742A-416B-BD9B-EDFDD1307988}" srcOrd="3" destOrd="0" presId="urn:microsoft.com/office/officeart/2005/8/layout/pList2"/>
    <dgm:cxn modelId="{DA9D9F8E-D90E-4675-AB25-F84A231D6268}" type="presParOf" srcId="{A2DD162D-1F69-408F-A42C-E25E24274A09}" destId="{DB437EBE-E525-48B2-B0B7-EE5944DD04C0}" srcOrd="4" destOrd="0" presId="urn:microsoft.com/office/officeart/2005/8/layout/pList2"/>
    <dgm:cxn modelId="{85B0BAC2-FF7B-43E3-8667-ADAD8A7B2957}" type="presParOf" srcId="{DB437EBE-E525-48B2-B0B7-EE5944DD04C0}" destId="{943973CF-5319-4E18-BDB1-10E5AEE37E0C}" srcOrd="0" destOrd="0" presId="urn:microsoft.com/office/officeart/2005/8/layout/pList2"/>
    <dgm:cxn modelId="{47EF0305-F03B-43B0-9C82-C7073AAF7AAB}" type="presParOf" srcId="{DB437EBE-E525-48B2-B0B7-EE5944DD04C0}" destId="{6CDA5DE0-BE33-4646-B809-CE2C70695180}" srcOrd="1" destOrd="0" presId="urn:microsoft.com/office/officeart/2005/8/layout/pList2"/>
    <dgm:cxn modelId="{9BB0AE73-44FB-44DA-B26E-D38DF2BDAFA4}" type="presParOf" srcId="{DB437EBE-E525-48B2-B0B7-EE5944DD04C0}" destId="{CA57D275-BA92-4305-9491-7E4AC23B15F2}"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57F37-9545-4477-8E33-4882740B00AB}">
      <dsp:nvSpPr>
        <dsp:cNvPr id="0" name=""/>
        <dsp:cNvSpPr/>
      </dsp:nvSpPr>
      <dsp:spPr>
        <a:xfrm>
          <a:off x="0" y="0"/>
          <a:ext cx="10104120" cy="2053828"/>
        </a:xfrm>
        <a:prstGeom prst="roundRect">
          <a:avLst>
            <a:gd name="adj" fmla="val 1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CFDE02B-0B4B-4C7F-8D2A-68CB3A98B766}">
      <dsp:nvSpPr>
        <dsp:cNvPr id="0" name=""/>
        <dsp:cNvSpPr/>
      </dsp:nvSpPr>
      <dsp:spPr>
        <a:xfrm>
          <a:off x="303123" y="273843"/>
          <a:ext cx="2968085" cy="1506140"/>
        </a:xfrm>
        <a:prstGeom prst="roundRect">
          <a:avLst>
            <a:gd name="adj" fmla="val 10000"/>
          </a:avLst>
        </a:prstGeom>
        <a:blipFill rotWithShape="1">
          <a:blip xmlns:r="http://schemas.openxmlformats.org/officeDocument/2006/relationships" r:embed="rId1"/>
          <a:stretch>
            <a:fillRect/>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tint val="50000"/>
              <a:hueOff val="0"/>
              <a:satOff val="0"/>
              <a:lumOff val="0"/>
              <a:alphaOff val="0"/>
              <a:satMod val="300000"/>
            </a:schemeClr>
          </a:contourClr>
        </a:sp3d>
      </dsp:spPr>
      <dsp:style>
        <a:lnRef idx="0">
          <a:scrgbClr r="0" g="0" b="0"/>
        </a:lnRef>
        <a:fillRef idx="1">
          <a:scrgbClr r="0" g="0" b="0"/>
        </a:fillRef>
        <a:effectRef idx="3">
          <a:scrgbClr r="0" g="0" b="0"/>
        </a:effectRef>
        <a:fontRef idx="minor"/>
      </dsp:style>
    </dsp:sp>
    <dsp:sp modelId="{50202730-6AEE-44A5-88C4-A26519963594}">
      <dsp:nvSpPr>
        <dsp:cNvPr id="0" name=""/>
        <dsp:cNvSpPr/>
      </dsp:nvSpPr>
      <dsp:spPr>
        <a:xfrm rot="10800000">
          <a:off x="303123" y="2053828"/>
          <a:ext cx="2968085" cy="2510234"/>
        </a:xfrm>
        <a:prstGeom prst="round2SameRect">
          <a:avLst>
            <a:gd name="adj1" fmla="val 10500"/>
            <a:gd name="adj2" fmla="val 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6248" tIns="206248" rIns="206248" bIns="206248" numCol="1" spcCol="1270" anchor="t" anchorCtr="0">
          <a:noAutofit/>
        </a:bodyPr>
        <a:lstStyle/>
        <a:p>
          <a:pPr lvl="0" algn="ctr" defTabSz="1289050">
            <a:lnSpc>
              <a:spcPct val="90000"/>
            </a:lnSpc>
            <a:spcBef>
              <a:spcPct val="0"/>
            </a:spcBef>
            <a:spcAft>
              <a:spcPct val="35000"/>
            </a:spcAft>
          </a:pPr>
          <a:r>
            <a:rPr lang="fr-FR" sz="2900" kern="1200" dirty="0" smtClean="0">
              <a:latin typeface="Garamond" pitchFamily="18" charset="0"/>
            </a:rPr>
            <a:t>Sur terre: tranchées, premiers chars, gaz de combats, villes rasées</a:t>
          </a:r>
          <a:endParaRPr lang="fr-FR" sz="2900" kern="1200" dirty="0">
            <a:latin typeface="Garamond" pitchFamily="18" charset="0"/>
          </a:endParaRPr>
        </a:p>
      </dsp:txBody>
      <dsp:txXfrm rot="10800000">
        <a:off x="380321" y="2053828"/>
        <a:ext cx="2813689" cy="2433036"/>
      </dsp:txXfrm>
    </dsp:sp>
    <dsp:sp modelId="{CA5A6ACD-B4CA-4207-AC0A-2D99D28FD53C}">
      <dsp:nvSpPr>
        <dsp:cNvPr id="0" name=""/>
        <dsp:cNvSpPr/>
      </dsp:nvSpPr>
      <dsp:spPr>
        <a:xfrm>
          <a:off x="3581403" y="139902"/>
          <a:ext cx="2968085" cy="1506140"/>
        </a:xfrm>
        <a:prstGeom prst="roundRect">
          <a:avLst>
            <a:gd name="adj" fmla="val 10000"/>
          </a:avLst>
        </a:prstGeom>
        <a:blipFill rotWithShape="1">
          <a:blip xmlns:r="http://schemas.openxmlformats.org/officeDocument/2006/relationships" r:embed="rId2"/>
          <a:stretch>
            <a:fillRect/>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tint val="50000"/>
              <a:hueOff val="10324411"/>
              <a:satOff val="-5864"/>
              <a:lumOff val="1000"/>
              <a:alphaOff val="0"/>
              <a:satMod val="300000"/>
            </a:schemeClr>
          </a:contourClr>
        </a:sp3d>
      </dsp:spPr>
      <dsp:style>
        <a:lnRef idx="0">
          <a:scrgbClr r="0" g="0" b="0"/>
        </a:lnRef>
        <a:fillRef idx="1">
          <a:scrgbClr r="0" g="0" b="0"/>
        </a:fillRef>
        <a:effectRef idx="3">
          <a:scrgbClr r="0" g="0" b="0"/>
        </a:effectRef>
        <a:fontRef idx="minor"/>
      </dsp:style>
    </dsp:sp>
    <dsp:sp modelId="{7ACB3D4D-3609-413B-AA89-807EB966ED8F}">
      <dsp:nvSpPr>
        <dsp:cNvPr id="0" name=""/>
        <dsp:cNvSpPr/>
      </dsp:nvSpPr>
      <dsp:spPr>
        <a:xfrm rot="10800000">
          <a:off x="3568017" y="2053828"/>
          <a:ext cx="2968085" cy="2510234"/>
        </a:xfrm>
        <a:prstGeom prst="round2SameRect">
          <a:avLst>
            <a:gd name="adj1" fmla="val 10500"/>
            <a:gd name="adj2" fmla="val 0"/>
          </a:avLst>
        </a:prstGeom>
        <a:solidFill>
          <a:srgbClr val="6699FF"/>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10211518"/>
              <a:satOff val="-11993"/>
              <a:lumOff val="4608"/>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6248" tIns="206248" rIns="206248" bIns="206248" numCol="1" spcCol="1270" anchor="t" anchorCtr="0">
          <a:noAutofit/>
        </a:bodyPr>
        <a:lstStyle/>
        <a:p>
          <a:pPr lvl="0" algn="ctr" defTabSz="1289050">
            <a:lnSpc>
              <a:spcPct val="90000"/>
            </a:lnSpc>
            <a:spcBef>
              <a:spcPct val="0"/>
            </a:spcBef>
            <a:spcAft>
              <a:spcPct val="35000"/>
            </a:spcAft>
          </a:pPr>
          <a:r>
            <a:rPr lang="fr-FR" sz="2900" kern="1200" dirty="0" smtClean="0">
              <a:solidFill>
                <a:schemeClr val="bg1"/>
              </a:solidFill>
              <a:latin typeface="Garamond" pitchFamily="18" charset="0"/>
            </a:rPr>
            <a:t>Dans les airs</a:t>
          </a:r>
        </a:p>
        <a:p>
          <a:pPr lvl="0" algn="ctr" defTabSz="1289050">
            <a:lnSpc>
              <a:spcPct val="90000"/>
            </a:lnSpc>
            <a:spcBef>
              <a:spcPct val="0"/>
            </a:spcBef>
            <a:spcAft>
              <a:spcPct val="35000"/>
            </a:spcAft>
          </a:pPr>
          <a:r>
            <a:rPr lang="fr-FR" sz="2900" kern="1200" dirty="0" smtClean="0">
              <a:solidFill>
                <a:schemeClr val="bg1"/>
              </a:solidFill>
              <a:latin typeface="Garamond" pitchFamily="18" charset="0"/>
            </a:rPr>
            <a:t>Premiers bombardiers et chasseurs, combats aériens</a:t>
          </a:r>
          <a:endParaRPr lang="fr-FR" sz="2900" kern="1200" dirty="0">
            <a:solidFill>
              <a:schemeClr val="bg1"/>
            </a:solidFill>
            <a:latin typeface="Garamond" pitchFamily="18" charset="0"/>
          </a:endParaRPr>
        </a:p>
      </dsp:txBody>
      <dsp:txXfrm rot="10800000">
        <a:off x="3645215" y="2053828"/>
        <a:ext cx="2813689" cy="2433036"/>
      </dsp:txXfrm>
    </dsp:sp>
    <dsp:sp modelId="{CA57D275-BA92-4305-9491-7E4AC23B15F2}">
      <dsp:nvSpPr>
        <dsp:cNvPr id="0" name=""/>
        <dsp:cNvSpPr/>
      </dsp:nvSpPr>
      <dsp:spPr>
        <a:xfrm>
          <a:off x="6821840" y="139902"/>
          <a:ext cx="2968085" cy="1506140"/>
        </a:xfrm>
        <a:prstGeom prst="roundRect">
          <a:avLst>
            <a:gd name="adj" fmla="val 10000"/>
          </a:avLst>
        </a:prstGeom>
        <a:blipFill rotWithShape="1">
          <a:blip xmlns:r="http://schemas.openxmlformats.org/officeDocument/2006/relationships" r:embed="rId3"/>
          <a:stretch>
            <a:fillRect/>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tint val="50000"/>
              <a:hueOff val="20648822"/>
              <a:satOff val="-11729"/>
              <a:lumOff val="2000"/>
              <a:alphaOff val="0"/>
              <a:satMod val="300000"/>
            </a:schemeClr>
          </a:contourClr>
        </a:sp3d>
      </dsp:spPr>
      <dsp:style>
        <a:lnRef idx="0">
          <a:scrgbClr r="0" g="0" b="0"/>
        </a:lnRef>
        <a:fillRef idx="1">
          <a:scrgbClr r="0" g="0" b="0"/>
        </a:fillRef>
        <a:effectRef idx="3">
          <a:scrgbClr r="0" g="0" b="0"/>
        </a:effectRef>
        <a:fontRef idx="minor"/>
      </dsp:style>
    </dsp:sp>
    <dsp:sp modelId="{943973CF-5319-4E18-BDB1-10E5AEE37E0C}">
      <dsp:nvSpPr>
        <dsp:cNvPr id="0" name=""/>
        <dsp:cNvSpPr/>
      </dsp:nvSpPr>
      <dsp:spPr>
        <a:xfrm rot="10800000">
          <a:off x="6832911" y="2053828"/>
          <a:ext cx="2968085" cy="2510234"/>
        </a:xfrm>
        <a:prstGeom prst="round2SameRect">
          <a:avLst>
            <a:gd name="adj1" fmla="val 10500"/>
            <a:gd name="adj2" fmla="val 0"/>
          </a:avLst>
        </a:prstGeom>
        <a:solidFill>
          <a:srgbClr val="00B05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20423036"/>
              <a:satOff val="-23986"/>
              <a:lumOff val="921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6248" tIns="206248" rIns="206248" bIns="206248" numCol="1" spcCol="1270" anchor="t" anchorCtr="0">
          <a:noAutofit/>
        </a:bodyPr>
        <a:lstStyle/>
        <a:p>
          <a:pPr lvl="0" algn="ctr" defTabSz="1289050">
            <a:lnSpc>
              <a:spcPct val="90000"/>
            </a:lnSpc>
            <a:spcBef>
              <a:spcPct val="0"/>
            </a:spcBef>
            <a:spcAft>
              <a:spcPct val="35000"/>
            </a:spcAft>
          </a:pPr>
          <a:r>
            <a:rPr lang="fr-FR" sz="2900" kern="1200" dirty="0" smtClean="0">
              <a:solidFill>
                <a:schemeClr val="bg1"/>
              </a:solidFill>
              <a:latin typeface="Garamond" pitchFamily="18" charset="0"/>
            </a:rPr>
            <a:t>Sur mer et sous les mers</a:t>
          </a:r>
        </a:p>
        <a:p>
          <a:pPr lvl="0" algn="ctr" defTabSz="1289050">
            <a:lnSpc>
              <a:spcPct val="90000"/>
            </a:lnSpc>
            <a:spcBef>
              <a:spcPct val="0"/>
            </a:spcBef>
            <a:spcAft>
              <a:spcPct val="35000"/>
            </a:spcAft>
          </a:pPr>
          <a:r>
            <a:rPr lang="fr-FR" sz="2900" kern="1200" dirty="0" smtClean="0">
              <a:solidFill>
                <a:schemeClr val="bg1"/>
              </a:solidFill>
              <a:latin typeface="Garamond" pitchFamily="18" charset="0"/>
            </a:rPr>
            <a:t>Cuirassés, </a:t>
          </a:r>
        </a:p>
        <a:p>
          <a:pPr lvl="0" algn="ctr" defTabSz="1289050">
            <a:lnSpc>
              <a:spcPct val="90000"/>
            </a:lnSpc>
            <a:spcBef>
              <a:spcPct val="0"/>
            </a:spcBef>
            <a:spcAft>
              <a:spcPct val="35000"/>
            </a:spcAft>
          </a:pPr>
          <a:r>
            <a:rPr lang="fr-FR" sz="2900" kern="1200" dirty="0" smtClean="0">
              <a:solidFill>
                <a:schemeClr val="bg1"/>
              </a:solidFill>
              <a:latin typeface="Garamond" pitchFamily="18" charset="0"/>
            </a:rPr>
            <a:t>sous-marins</a:t>
          </a:r>
          <a:endParaRPr lang="fr-FR" sz="2900" kern="1200" dirty="0">
            <a:solidFill>
              <a:schemeClr val="bg1"/>
            </a:solidFill>
            <a:latin typeface="Garamond" pitchFamily="18" charset="0"/>
          </a:endParaRPr>
        </a:p>
      </dsp:txBody>
      <dsp:txXfrm rot="10800000">
        <a:off x="6910109" y="2053828"/>
        <a:ext cx="2813689" cy="2433036"/>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149D38-83CC-4107-BA3B-C0E7587CE850}" type="datetimeFigureOut">
              <a:rPr lang="fr-FR" smtClean="0"/>
              <a:t>28/11/2015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AA571D-968D-4812-8F66-2E6653D25AB8}" type="slidenum">
              <a:rPr lang="fr-FR" smtClean="0"/>
              <a:t>‹N°›</a:t>
            </a:fld>
            <a:endParaRPr lang="fr-FR"/>
          </a:p>
        </p:txBody>
      </p:sp>
    </p:spTree>
    <p:extLst>
      <p:ext uri="{BB962C8B-B14F-4D97-AF65-F5344CB8AC3E}">
        <p14:creationId xmlns:p14="http://schemas.microsoft.com/office/powerpoint/2010/main" val="3431521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smtClean="0"/>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dirty="0"/>
              <a:t>11/28/2015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EC93879-1153-42D3-8EC7-7A3CC94658D3}" type="datetimeFigureOut">
              <a:rPr lang="en-US" dirty="0"/>
              <a:t>11/28/2015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82E1496-D8B1-4FDC-98A5-AD2561A2EE12}" type="datetimeFigureOut">
              <a:rPr lang="en-US" dirty="0"/>
              <a:t>11/28/2015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8AD3855-5B08-4570-810C-DE4498675D2C}" type="datetimeFigureOut">
              <a:rPr lang="en-US" dirty="0"/>
              <a:t>11/28/2015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5FC1B1A-3400-4A09-B018-5620D6ADA4AF}" type="datetimeFigureOut">
              <a:rPr lang="en-US" dirty="0"/>
              <a:t>11/28/2015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333EE65E-8B04-4250-B4A9-5C65F355F1A2}" type="datetimeFigureOut">
              <a:rPr lang="en-US" dirty="0"/>
              <a:t>11/28/2015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84F5881F-8E44-4F15-AB98-80B7869E49CA}" type="datetimeFigureOut">
              <a:rPr lang="en-US" dirty="0"/>
              <a:t>11/28/2015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dirty="0"/>
              <a:t>11/28/2015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05854CA-19F4-4771-B6A2-DA5C0742B220}" type="datetimeFigureOut">
              <a:rPr lang="en-US" dirty="0"/>
              <a:t>11/28/2015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FED2BB1-BB31-4EB8-A961-18800A74EAA8}" type="datetimeFigureOut">
              <a:rPr lang="en-US" dirty="0"/>
              <a:t>11/28/2015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smtClean="0"/>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B40B886-74BB-4D5E-9EA9-584482FE40E6}" type="datetimeFigureOut">
              <a:rPr lang="en-US" dirty="0"/>
              <a:t>11/28/2015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dirty="0"/>
              <a:t>11/28/2015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dirty="0"/>
              <a:t>11/28/2015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1EB24146-07E2-48CA-8629-5887ED47FCDB}" type="datetimeFigureOut">
              <a:rPr lang="en-US" dirty="0"/>
              <a:t>11/28/2015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407E718-B4F0-433E-A285-0013249184C0}" type="datetimeFigureOut">
              <a:rPr lang="en-US" dirty="0"/>
              <a:t>11/28/2015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B8E44C4-3D72-4D6E-86A4-F5491DC49E6D}" type="datetimeFigureOut">
              <a:rPr lang="en-US" dirty="0"/>
              <a:t>11/28/2015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6B8EA14-E6AC-4B59-973C-7A06B0EDE3E3}" type="datetimeFigureOut">
              <a:rPr lang="en-US" dirty="0"/>
              <a:t>11/28/2015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BB3B3F-C0CE-47CB-BCED-F49A710726FF}" type="datetimeFigureOut">
              <a:rPr lang="en-US" dirty="0"/>
              <a:t>11/28/2015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ommoncentsmom.com/wp-content/uploads/2013/06/sphere-of-influence-572x290.jpg"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upload.wikimedia.org/wikipedia/commons/8/82/Cain_leadeth_abel_to_death_tissot.jpg" TargetMode="Externa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hyperlink" Target="https://upload.wikimedia.org/wikipedia/commons/c/c0/Reinhold_Begas_-_Eve_avec_Cain_et_Abel.jp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tourisme-grece.com/wp-content/uploads/tourisme-grece/acropole-athenes-ville-historique.jpg" TargetMode="Externa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hyperlink" Target="http://mplbelgique.files.wordpress.com/2009/03/jerusalem.jpg" TargetMode="Externa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1.jpeg"/><Relationship Id="rId7" Type="http://schemas.openxmlformats.org/officeDocument/2006/relationships/hyperlink" Target="http://www.petitpalais.paris.fr/sites/default/files/imagecache/oeuvre_hd/BarriasFace.jpg" TargetMode="External"/><Relationship Id="rId2" Type="http://schemas.openxmlformats.org/officeDocument/2006/relationships/hyperlink" Target="http://genius.com/2473643" TargetMode="Externa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hyperlink" Target="https://upload.wikimedia.org/wikipedia/commons/d/d8/Adam,_Eve_and_Abel_by_Carl_Johan_Bonnesen_(1868-1933).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7.png"/><Relationship Id="rId2" Type="http://schemas.openxmlformats.org/officeDocument/2006/relationships/hyperlink" Target="https://commons.wikimedia.org/wiki/File:Triple_Entente.jpg" TargetMode="External"/><Relationship Id="rId1" Type="http://schemas.openxmlformats.org/officeDocument/2006/relationships/slideLayout" Target="../slideLayouts/slideLayout2.xml"/><Relationship Id="rId6" Type="http://schemas.openxmlformats.org/officeDocument/2006/relationships/hyperlink" Target="https://commons.wikimedia.org/wiki/File:Alliances_militaires_en_Europe_1914-1918-fr.svg" TargetMode="External"/><Relationship Id="rId5" Type="http://schemas.openxmlformats.org/officeDocument/2006/relationships/image" Target="../media/image26.png"/><Relationship Id="rId4" Type="http://schemas.openxmlformats.org/officeDocument/2006/relationships/hyperlink" Target="https://commons.wikimedia.org/wiki/File:Map_Europe_alliances_1914-fr.sv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1.png"/><Relationship Id="rId2" Type="http://schemas.openxmlformats.org/officeDocument/2006/relationships/hyperlink" Target="http://www.servimg.com/image_preview.php?i=2158&amp;u=11126610" TargetMode="External"/><Relationship Id="rId1" Type="http://schemas.openxmlformats.org/officeDocument/2006/relationships/slideLayout" Target="../slideLayouts/slideLayout2.xml"/><Relationship Id="rId6" Type="http://schemas.openxmlformats.org/officeDocument/2006/relationships/hyperlink" Target="https://en.wikipedia.org/wiki/File:Flag_of_the_United_States.svg" TargetMode="External"/><Relationship Id="rId5" Type="http://schemas.openxmlformats.org/officeDocument/2006/relationships/image" Target="../media/image30.png"/><Relationship Id="rId4" Type="http://schemas.openxmlformats.org/officeDocument/2006/relationships/hyperlink" Target="https://upload.wikimedia.org/wikipedia/commons/e/e5/Flags_of_France_and_the_UK.png" TargetMode="Externa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en.wikipedia.org/wiki/File:Parteiadler_der_Nationalsozialistische_Deutsche_Arbeiterpartei_(1933%E2%80%931945).svg" TargetMode="External"/><Relationship Id="rId7" Type="http://schemas.openxmlformats.org/officeDocument/2006/relationships/hyperlink" Target="https://commons.wikimedia.org/wiki/File:National_Fascist_Party_logo.svg" TargetMode="External"/><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hyperlink" Target="https://en.wikipedia.org/wiki/File:Flag_of_German_Reich_(1935%E2%80%931945).svg" TargetMode="Externa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2.jpeg"/><Relationship Id="rId7" Type="http://schemas.openxmlformats.org/officeDocument/2006/relationships/hyperlink" Target="https://upload.wikimedia.org/wikipedia/commons/e/e5/Flags_of_France_and_the_UK.png" TargetMode="External"/><Relationship Id="rId2" Type="http://schemas.openxmlformats.org/officeDocument/2006/relationships/hyperlink" Target="https://commons.wikimedia.org/wiki/File:1938_Naka_yoshi_sangoku.jpg" TargetMode="Externa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s://en.wikipedia.org/wiki/File:Flag_of_the_United_States.svg" TargetMode="Externa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commons.wikimedia.org/wiki/File:Japanese_Empire_(orthographic_projection).svg" TargetMode="Externa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hyperlink" Target="https://en.wiki2.org/wiki/File:Greater_Germanic_Reich_p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hyperlink" Target="http://www.secondeguerre.net/images/hisetpo/gu/v-2.jpg" TargetMode="Externa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commons.wikimedia.org/wiki/File:Hammer_and_sickle.png" TargetMode="Externa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9.png"/><Relationship Id="rId18" Type="http://schemas.openxmlformats.org/officeDocument/2006/relationships/hyperlink" Target="https://commons.wikimedia.org/wiki/File:Bamboo_Curtain.svg" TargetMode="External"/><Relationship Id="rId3" Type="http://schemas.openxmlformats.org/officeDocument/2006/relationships/hyperlink" Target="https://commons.wikimedia.org/w/index.php?title=File:Flag_of_the_People's_Republic_of_China.svg&amp;lang=fr" TargetMode="External"/><Relationship Id="rId7" Type="http://schemas.openxmlformats.org/officeDocument/2006/relationships/hyperlink" Target="https://commons.wikimedia.org/w/index.php?title=File:Flag_of_North_Korea.svg&amp;lang=fr" TargetMode="External"/><Relationship Id="rId12" Type="http://schemas.openxmlformats.org/officeDocument/2006/relationships/image" Target="../media/image58.jpeg"/><Relationship Id="rId17" Type="http://schemas.openxmlformats.org/officeDocument/2006/relationships/image" Target="../media/image61.png"/><Relationship Id="rId2" Type="http://schemas.openxmlformats.org/officeDocument/2006/relationships/image" Target="../media/image53.gif"/><Relationship Id="rId16" Type="http://schemas.openxmlformats.org/officeDocument/2006/relationships/hyperlink" Target="https://commons.wikimedia.org/wiki/File:Iron_Curtain_map.svg" TargetMode="Externa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57.png"/><Relationship Id="rId5" Type="http://schemas.openxmlformats.org/officeDocument/2006/relationships/hyperlink" Target="https://en.wikipedia.org/wiki/File:Flag_of_the_United_States.svg" TargetMode="External"/><Relationship Id="rId15" Type="http://schemas.openxmlformats.org/officeDocument/2006/relationships/image" Target="../media/image60.png"/><Relationship Id="rId10" Type="http://schemas.openxmlformats.org/officeDocument/2006/relationships/hyperlink" Target="https://commons.wikimedia.org/w/index.php?title=File:Flag_of_Japan.svg&amp;lang=fr" TargetMode="External"/><Relationship Id="rId19" Type="http://schemas.openxmlformats.org/officeDocument/2006/relationships/image" Target="../media/image62.png"/><Relationship Id="rId4" Type="http://schemas.openxmlformats.org/officeDocument/2006/relationships/image" Target="../media/image54.png"/><Relationship Id="rId9" Type="http://schemas.openxmlformats.org/officeDocument/2006/relationships/image" Target="../media/image56.png"/><Relationship Id="rId14" Type="http://schemas.openxmlformats.org/officeDocument/2006/relationships/hyperlink" Target="https://commons.wikimedia.org/wiki/File:BerlinerBlockadeLuftwege.pn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pieuvre.ca/2014/05/06/culturel-television-apocalypse-1ere-guerre-mondiale/apocalypse1ere/"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36977" y="4338492"/>
            <a:ext cx="3794468" cy="1200329"/>
          </a:xfrm>
          <a:prstGeom prst="rect">
            <a:avLst/>
          </a:prstGeom>
        </p:spPr>
        <p:txBody>
          <a:bodyPr wrap="square">
            <a:spAutoFit/>
          </a:bodyPr>
          <a:lstStyle/>
          <a:p>
            <a:pPr algn="ctr"/>
            <a:r>
              <a:rPr lang="fr-FR" sz="2400" dirty="0" smtClean="0">
                <a:latin typeface="Garamond" pitchFamily="18" charset="0"/>
              </a:rPr>
              <a:t>Parole </a:t>
            </a:r>
            <a:r>
              <a:rPr lang="fr-FR" sz="2400" dirty="0">
                <a:latin typeface="Garamond" pitchFamily="18" charset="0"/>
              </a:rPr>
              <a:t>Donnée </a:t>
            </a:r>
            <a:r>
              <a:rPr lang="fr-FR" sz="2400" dirty="0" smtClean="0">
                <a:latin typeface="Garamond" pitchFamily="18" charset="0"/>
              </a:rPr>
              <a:t>N°230</a:t>
            </a:r>
          </a:p>
          <a:p>
            <a:pPr lvl="0" algn="ctr"/>
            <a:r>
              <a:rPr lang="fr-FR" sz="2400" dirty="0">
                <a:solidFill>
                  <a:prstClr val="white"/>
                </a:solidFill>
                <a:latin typeface="Garamond" pitchFamily="18" charset="0"/>
              </a:rPr>
              <a:t>Mercredi 25 novembre 2015</a:t>
            </a:r>
          </a:p>
          <a:p>
            <a:pPr algn="ctr"/>
            <a:endParaRPr lang="fr-FR" sz="2400" dirty="0">
              <a:latin typeface="Garamond" pitchFamily="18" charset="0"/>
            </a:endParaRPr>
          </a:p>
        </p:txBody>
      </p:sp>
      <p:sp>
        <p:nvSpPr>
          <p:cNvPr id="9" name="Titre 2"/>
          <p:cNvSpPr txBox="1">
            <a:spLocks/>
          </p:cNvSpPr>
          <p:nvPr/>
        </p:nvSpPr>
        <p:spPr>
          <a:xfrm>
            <a:off x="0" y="2829646"/>
            <a:ext cx="8959544" cy="1165459"/>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endParaRPr lang="fr-FR" sz="6600" b="1" dirty="0">
              <a:solidFill>
                <a:schemeClr val="accent2">
                  <a:lumMod val="40000"/>
                  <a:lumOff val="60000"/>
                </a:schemeClr>
              </a:solidFill>
              <a:latin typeface="Garamond" pitchFamily="18" charset="0"/>
            </a:endParaRPr>
          </a:p>
        </p:txBody>
      </p:sp>
      <p:pic>
        <p:nvPicPr>
          <p:cNvPr id="2050" name="Picture 2" descr="sphere-of-influence-572x29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330" y="2423668"/>
            <a:ext cx="7553647" cy="3829648"/>
          </a:xfrm>
          <a:prstGeom prst="rect">
            <a:avLst/>
          </a:prstGeom>
          <a:noFill/>
          <a:extLst>
            <a:ext uri="{909E8E84-426E-40DD-AFC4-6F175D3DCCD1}">
              <a14:hiddenFill xmlns:a14="http://schemas.microsoft.com/office/drawing/2010/main">
                <a:solidFill>
                  <a:srgbClr val="FFFFFF"/>
                </a:solidFill>
              </a14:hiddenFill>
            </a:ext>
          </a:extLst>
        </p:spPr>
      </p:pic>
      <p:sp>
        <p:nvSpPr>
          <p:cNvPr id="3" name="Titre 2"/>
          <p:cNvSpPr>
            <a:spLocks noGrp="1"/>
          </p:cNvSpPr>
          <p:nvPr>
            <p:ph type="title"/>
          </p:nvPr>
        </p:nvSpPr>
        <p:spPr/>
        <p:txBody>
          <a:bodyPr>
            <a:noAutofit/>
          </a:bodyPr>
          <a:lstStyle/>
          <a:p>
            <a:r>
              <a:rPr lang="fr-FR" sz="4800" b="1" dirty="0">
                <a:solidFill>
                  <a:schemeClr val="accent2">
                    <a:lumMod val="40000"/>
                    <a:lumOff val="60000"/>
                  </a:schemeClr>
                </a:solidFill>
                <a:latin typeface="Garamond" pitchFamily="18" charset="0"/>
              </a:rPr>
              <a:t>Sphère </a:t>
            </a:r>
            <a:r>
              <a:rPr lang="fr-FR" sz="4800" b="1" dirty="0" smtClean="0">
                <a:solidFill>
                  <a:schemeClr val="accent2">
                    <a:lumMod val="40000"/>
                    <a:lumOff val="60000"/>
                  </a:schemeClr>
                </a:solidFill>
                <a:latin typeface="Garamond" pitchFamily="18" charset="0"/>
              </a:rPr>
              <a:t>d’influence</a:t>
            </a:r>
            <a:endParaRPr lang="fr-FR" sz="4800" dirty="0"/>
          </a:p>
        </p:txBody>
      </p:sp>
    </p:spTree>
    <p:extLst>
      <p:ext uri="{BB962C8B-B14F-4D97-AF65-F5344CB8AC3E}">
        <p14:creationId xmlns:p14="http://schemas.microsoft.com/office/powerpoint/2010/main" val="3802025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chier:Cain leadeth abel to death tissot.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4" t="24077" r="14034" b="18313"/>
          <a:stretch/>
        </p:blipFill>
        <p:spPr bwMode="auto">
          <a:xfrm>
            <a:off x="4262284" y="654860"/>
            <a:ext cx="2698956" cy="203863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3748" y="0"/>
            <a:ext cx="12158252" cy="646331"/>
          </a:xfrm>
          <a:prstGeom prst="rect">
            <a:avLst/>
          </a:prstGeom>
          <a:solidFill>
            <a:srgbClr val="7030A0"/>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3600" dirty="0"/>
              <a:t> </a:t>
            </a:r>
            <a:r>
              <a:rPr lang="fr-FR" sz="3600" i="1" dirty="0" smtClean="0">
                <a:solidFill>
                  <a:srgbClr val="FFC000"/>
                </a:solidFill>
                <a:latin typeface="Garamond" pitchFamily="18" charset="0"/>
              </a:rPr>
              <a:t>« </a:t>
            </a:r>
            <a:r>
              <a:rPr lang="fr-FR" sz="3600" i="1" dirty="0">
                <a:solidFill>
                  <a:srgbClr val="FFC000"/>
                </a:solidFill>
                <a:latin typeface="Garamond" pitchFamily="18" charset="0"/>
              </a:rPr>
              <a:t>Deux amours ont bâti deux </a:t>
            </a:r>
            <a:r>
              <a:rPr lang="fr-FR" sz="3600" i="1" dirty="0" smtClean="0">
                <a:solidFill>
                  <a:srgbClr val="FFC000"/>
                </a:solidFill>
                <a:latin typeface="Garamond" pitchFamily="18" charset="0"/>
              </a:rPr>
              <a:t>cités …</a:t>
            </a:r>
            <a:endParaRPr lang="fr-FR" sz="3600" dirty="0"/>
          </a:p>
        </p:txBody>
      </p:sp>
      <p:sp>
        <p:nvSpPr>
          <p:cNvPr id="9" name="Rectangle 8"/>
          <p:cNvSpPr/>
          <p:nvPr/>
        </p:nvSpPr>
        <p:spPr>
          <a:xfrm>
            <a:off x="7251793" y="1154607"/>
            <a:ext cx="4940208" cy="1508105"/>
          </a:xfrm>
          <a:prstGeom prst="rect">
            <a:avLst/>
          </a:prstGeom>
          <a:solidFill>
            <a:srgbClr val="00B0F0"/>
          </a:solidFill>
        </p:spPr>
        <p:txBody>
          <a:bodyPr wrap="square">
            <a:spAutoFit/>
          </a:bodyPr>
          <a:lstStyle/>
          <a:p>
            <a:r>
              <a:rPr lang="fr-FR" sz="3600" i="1" dirty="0" smtClean="0">
                <a:solidFill>
                  <a:srgbClr val="FFC000"/>
                </a:solidFill>
                <a:latin typeface="Garamond" pitchFamily="18" charset="0"/>
              </a:rPr>
              <a:t>… L'amour </a:t>
            </a:r>
            <a:r>
              <a:rPr lang="fr-FR" sz="3600" i="1" dirty="0">
                <a:solidFill>
                  <a:srgbClr val="FFC000"/>
                </a:solidFill>
                <a:latin typeface="Garamond" pitchFamily="18" charset="0"/>
              </a:rPr>
              <a:t>de Dieu </a:t>
            </a:r>
            <a:r>
              <a:rPr lang="fr-FR" sz="3600" i="1" dirty="0" smtClean="0">
                <a:solidFill>
                  <a:srgbClr val="FFC000"/>
                </a:solidFill>
                <a:latin typeface="Garamond" pitchFamily="18" charset="0"/>
              </a:rPr>
              <a:t>jusqu'au mépris </a:t>
            </a:r>
            <a:r>
              <a:rPr lang="fr-FR" sz="3600" i="1" dirty="0">
                <a:solidFill>
                  <a:srgbClr val="FFC000"/>
                </a:solidFill>
                <a:latin typeface="Garamond" pitchFamily="18" charset="0"/>
              </a:rPr>
              <a:t>de soi fit la cité </a:t>
            </a:r>
            <a:r>
              <a:rPr lang="fr-FR" sz="3600" i="1" dirty="0" smtClean="0">
                <a:solidFill>
                  <a:srgbClr val="FFC000"/>
                </a:solidFill>
                <a:latin typeface="Garamond" pitchFamily="18" charset="0"/>
              </a:rPr>
              <a:t>céleste. » </a:t>
            </a:r>
          </a:p>
          <a:p>
            <a:pPr algn="ctr"/>
            <a:r>
              <a:rPr lang="fr-FR" sz="2000" dirty="0" smtClean="0">
                <a:solidFill>
                  <a:srgbClr val="FFC000"/>
                </a:solidFill>
                <a:latin typeface="Garamond" pitchFamily="18" charset="0"/>
              </a:rPr>
              <a:t>(Saint Augustin, la Cité de Dieu</a:t>
            </a:r>
            <a:endParaRPr lang="fr-FR" dirty="0"/>
          </a:p>
        </p:txBody>
      </p:sp>
      <p:sp>
        <p:nvSpPr>
          <p:cNvPr id="11" name="Rectangle 10"/>
          <p:cNvSpPr/>
          <p:nvPr/>
        </p:nvSpPr>
        <p:spPr>
          <a:xfrm>
            <a:off x="-1" y="1123830"/>
            <a:ext cx="3971730" cy="1569660"/>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fr-FR" sz="3200" i="1" dirty="0" smtClean="0">
                <a:solidFill>
                  <a:srgbClr val="FFC000"/>
                </a:solidFill>
                <a:latin typeface="Garamond" pitchFamily="18" charset="0"/>
              </a:rPr>
              <a:t>… l'amour </a:t>
            </a:r>
            <a:r>
              <a:rPr lang="fr-FR" sz="3200" i="1" dirty="0">
                <a:solidFill>
                  <a:srgbClr val="FFC000"/>
                </a:solidFill>
                <a:latin typeface="Garamond" pitchFamily="18" charset="0"/>
              </a:rPr>
              <a:t>de soi jusqu'au mépris de Dieu fit la cité terrestre. » </a:t>
            </a:r>
          </a:p>
        </p:txBody>
      </p:sp>
      <p:sp>
        <p:nvSpPr>
          <p:cNvPr id="13" name="Rectangle 12"/>
          <p:cNvSpPr/>
          <p:nvPr/>
        </p:nvSpPr>
        <p:spPr>
          <a:xfrm>
            <a:off x="7251792" y="3372482"/>
            <a:ext cx="4940206" cy="830997"/>
          </a:xfrm>
          <a:prstGeom prst="rect">
            <a:avLst/>
          </a:prstGeom>
          <a:solidFill>
            <a:srgbClr val="00B0F0"/>
          </a:solidFill>
        </p:spPr>
        <p:txBody>
          <a:bodyPr wrap="square">
            <a:spAutoFit/>
          </a:bodyPr>
          <a:lstStyle/>
          <a:p>
            <a:r>
              <a:rPr lang="en-GB" sz="2400" dirty="0" smtClean="0">
                <a:latin typeface="Garamond" panose="02020404030301010803" pitchFamily="18" charset="0"/>
              </a:rPr>
              <a:t>Attitude </a:t>
            </a:r>
            <a:r>
              <a:rPr lang="en-GB" sz="2400" dirty="0" smtClean="0">
                <a:latin typeface="Garamond" panose="02020404030301010803" pitchFamily="18" charset="0"/>
              </a:rPr>
              <a:t>et </a:t>
            </a:r>
            <a:r>
              <a:rPr lang="en-GB" sz="2400" dirty="0" err="1" smtClean="0">
                <a:latin typeface="Garamond" panose="02020404030301010803" pitchFamily="18" charset="0"/>
              </a:rPr>
              <a:t>ismes</a:t>
            </a:r>
            <a:r>
              <a:rPr lang="en-GB" sz="2400" dirty="0" smtClean="0">
                <a:latin typeface="Garamond" panose="02020404030301010803" pitchFamily="18" charset="0"/>
              </a:rPr>
              <a:t> de type Abel</a:t>
            </a:r>
          </a:p>
          <a:p>
            <a:r>
              <a:rPr lang="en-GB" sz="2400" dirty="0" err="1" smtClean="0">
                <a:latin typeface="Garamond" panose="02020404030301010803" pitchFamily="18" charset="0"/>
              </a:rPr>
              <a:t>Sphère</a:t>
            </a:r>
            <a:r>
              <a:rPr lang="en-GB" sz="2400" dirty="0" smtClean="0">
                <a:latin typeface="Garamond" panose="02020404030301010803" pitchFamily="18" charset="0"/>
              </a:rPr>
              <a:t> </a:t>
            </a:r>
            <a:r>
              <a:rPr lang="en-GB" sz="2400" dirty="0" err="1" smtClean="0">
                <a:latin typeface="Garamond" panose="02020404030301010803" pitchFamily="18" charset="0"/>
              </a:rPr>
              <a:t>d’influence</a:t>
            </a:r>
            <a:r>
              <a:rPr lang="en-GB" sz="2400" dirty="0" smtClean="0">
                <a:latin typeface="Garamond" panose="02020404030301010803" pitchFamily="18" charset="0"/>
              </a:rPr>
              <a:t> </a:t>
            </a:r>
            <a:r>
              <a:rPr lang="en-GB" sz="2400" dirty="0" err="1" smtClean="0">
                <a:latin typeface="Garamond" panose="02020404030301010803" pitchFamily="18" charset="0"/>
              </a:rPr>
              <a:t>d’Abel</a:t>
            </a:r>
            <a:r>
              <a:rPr lang="en-GB" sz="2400" dirty="0" smtClean="0">
                <a:latin typeface="Garamond" panose="02020404030301010803" pitchFamily="18" charset="0"/>
              </a:rPr>
              <a:t> </a:t>
            </a:r>
            <a:endParaRPr lang="en-US" sz="2400" dirty="0">
              <a:latin typeface="Garamond" panose="02020404030301010803" pitchFamily="18" charset="0"/>
            </a:endParaRPr>
          </a:p>
        </p:txBody>
      </p:sp>
      <p:sp>
        <p:nvSpPr>
          <p:cNvPr id="14" name="Rectangle 13"/>
          <p:cNvSpPr/>
          <p:nvPr/>
        </p:nvSpPr>
        <p:spPr>
          <a:xfrm>
            <a:off x="1" y="3333700"/>
            <a:ext cx="3971727" cy="830997"/>
          </a:xfrm>
          <a:prstGeom prst="rect">
            <a:avLst/>
          </a:prstGeom>
          <a:solidFill>
            <a:srgbClr val="FF0000"/>
          </a:solidFill>
        </p:spPr>
        <p:txBody>
          <a:bodyPr wrap="square">
            <a:spAutoFit/>
          </a:bodyPr>
          <a:lstStyle/>
          <a:p>
            <a:r>
              <a:rPr lang="en-US" sz="2400" dirty="0" smtClean="0">
                <a:latin typeface="Garamond" panose="02020404030301010803" pitchFamily="18" charset="0"/>
              </a:rPr>
              <a:t>Attitude </a:t>
            </a:r>
            <a:r>
              <a:rPr lang="en-US" sz="2400" dirty="0" smtClean="0">
                <a:latin typeface="Garamond" panose="02020404030301010803" pitchFamily="18" charset="0"/>
              </a:rPr>
              <a:t>et </a:t>
            </a:r>
            <a:r>
              <a:rPr lang="en-US" sz="2400" dirty="0" err="1" smtClean="0">
                <a:latin typeface="Garamond" panose="02020404030301010803" pitchFamily="18" charset="0"/>
              </a:rPr>
              <a:t>ismes</a:t>
            </a:r>
            <a:r>
              <a:rPr lang="en-US" sz="2400" dirty="0" smtClean="0">
                <a:latin typeface="Garamond" panose="02020404030301010803" pitchFamily="18" charset="0"/>
              </a:rPr>
              <a:t> de type </a:t>
            </a:r>
            <a:r>
              <a:rPr lang="en-US" sz="2400" dirty="0" err="1" smtClean="0">
                <a:latin typeface="Garamond" panose="02020404030301010803" pitchFamily="18" charset="0"/>
              </a:rPr>
              <a:t>Caïn</a:t>
            </a:r>
            <a:endParaRPr lang="en-US" sz="2400" dirty="0" smtClean="0">
              <a:latin typeface="Garamond" panose="02020404030301010803" pitchFamily="18" charset="0"/>
            </a:endParaRPr>
          </a:p>
          <a:p>
            <a:r>
              <a:rPr lang="en-US" sz="2400" dirty="0" err="1" smtClean="0">
                <a:latin typeface="Garamond" panose="02020404030301010803" pitchFamily="18" charset="0"/>
              </a:rPr>
              <a:t>Sphère</a:t>
            </a:r>
            <a:r>
              <a:rPr lang="en-US" sz="2400" dirty="0" smtClean="0">
                <a:latin typeface="Garamond" panose="02020404030301010803" pitchFamily="18" charset="0"/>
              </a:rPr>
              <a:t> </a:t>
            </a:r>
            <a:r>
              <a:rPr lang="en-US" sz="2400" dirty="0" err="1" smtClean="0">
                <a:latin typeface="Garamond" panose="02020404030301010803" pitchFamily="18" charset="0"/>
              </a:rPr>
              <a:t>d’influence</a:t>
            </a:r>
            <a:r>
              <a:rPr lang="en-US" sz="2400" dirty="0" smtClean="0">
                <a:latin typeface="Garamond" panose="02020404030301010803" pitchFamily="18" charset="0"/>
              </a:rPr>
              <a:t> de </a:t>
            </a:r>
            <a:r>
              <a:rPr lang="en-US" sz="2400" dirty="0" err="1" smtClean="0">
                <a:latin typeface="Garamond" panose="02020404030301010803" pitchFamily="18" charset="0"/>
              </a:rPr>
              <a:t>Caïn</a:t>
            </a:r>
            <a:endParaRPr lang="en-US" dirty="0">
              <a:latin typeface="Garamond" panose="02020404030301010803" pitchFamily="18" charset="0"/>
            </a:endParaRPr>
          </a:p>
        </p:txBody>
      </p:sp>
      <p:sp>
        <p:nvSpPr>
          <p:cNvPr id="3" name="Rectangle 2"/>
          <p:cNvSpPr/>
          <p:nvPr/>
        </p:nvSpPr>
        <p:spPr>
          <a:xfrm>
            <a:off x="0" y="5664092"/>
            <a:ext cx="12192000" cy="1200329"/>
          </a:xfrm>
          <a:prstGeom prst="rect">
            <a:avLst/>
          </a:prstGeom>
        </p:spPr>
        <p:txBody>
          <a:bodyPr wrap="square">
            <a:spAutoFit/>
          </a:bodyPr>
          <a:lstStyle/>
          <a:p>
            <a:r>
              <a:rPr lang="fr-FR" dirty="0">
                <a:latin typeface="Garamond" pitchFamily="18" charset="0"/>
              </a:rPr>
              <a:t>Ce que désigne Augustin en parlant de cité terrestre est </a:t>
            </a:r>
            <a:r>
              <a:rPr lang="fr-FR" dirty="0" smtClean="0">
                <a:latin typeface="Garamond" pitchFamily="18" charset="0"/>
              </a:rPr>
              <a:t>le </a:t>
            </a:r>
            <a:r>
              <a:rPr lang="fr-FR" dirty="0">
                <a:latin typeface="Garamond" pitchFamily="18" charset="0"/>
              </a:rPr>
              <a:t>monde tel qu'il va, avec ses institutions, son histoire, ses </a:t>
            </a:r>
            <a:r>
              <a:rPr lang="fr-FR" dirty="0" smtClean="0">
                <a:latin typeface="Garamond" pitchFamily="18" charset="0"/>
              </a:rPr>
              <a:t>gouvernants. </a:t>
            </a:r>
            <a:r>
              <a:rPr lang="fr-FR" dirty="0">
                <a:latin typeface="Garamond" pitchFamily="18" charset="0"/>
              </a:rPr>
              <a:t>Cette cité terrestre est bâtie sur l'amour de soi comme idolâtrie. Ce n'est donc pas seulement une </a:t>
            </a:r>
            <a:r>
              <a:rPr lang="fr-FR" dirty="0" smtClean="0">
                <a:latin typeface="Garamond" pitchFamily="18" charset="0"/>
              </a:rPr>
              <a:t>cité, </a:t>
            </a:r>
            <a:r>
              <a:rPr lang="fr-FR" dirty="0">
                <a:latin typeface="Garamond" pitchFamily="18" charset="0"/>
              </a:rPr>
              <a:t>un empire ou un mode de gouvernement, </a:t>
            </a:r>
            <a:r>
              <a:rPr lang="fr-FR" dirty="0" smtClean="0">
                <a:latin typeface="Garamond" pitchFamily="18" charset="0"/>
              </a:rPr>
              <a:t>mais une </a:t>
            </a:r>
            <a:r>
              <a:rPr lang="fr-FR" dirty="0">
                <a:latin typeface="Garamond" pitchFamily="18" charset="0"/>
              </a:rPr>
              <a:t>disposition intérieure</a:t>
            </a:r>
            <a:r>
              <a:rPr lang="fr-FR" dirty="0" smtClean="0">
                <a:latin typeface="Garamond" pitchFamily="18" charset="0"/>
              </a:rPr>
              <a:t>. Alors que l’histoire normale voit les deux cités cohabiter tant bien que mal, les guerres mondiales poussent les deux cités vers des choix radicalement différents avec une lutte d’extermination.</a:t>
            </a:r>
            <a:endParaRPr lang="fr-FR" dirty="0">
              <a:latin typeface="Garamond" pitchFamily="18" charset="0"/>
            </a:endParaRPr>
          </a:p>
        </p:txBody>
      </p:sp>
      <p:pic>
        <p:nvPicPr>
          <p:cNvPr id="15" name="Picture 3" descr="File:Reinhold Begas - Eve avec Cain et Abel.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9078" y="2878156"/>
            <a:ext cx="2165363" cy="26012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71728" y="5280101"/>
            <a:ext cx="3280065" cy="369332"/>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nb-NO" i="1" dirty="0">
                <a:latin typeface="Garamond" pitchFamily="18" charset="0"/>
              </a:rPr>
              <a:t>Reinhold Begas - Eve avec Cain et Abel</a:t>
            </a:r>
          </a:p>
        </p:txBody>
      </p:sp>
      <p:sp>
        <p:nvSpPr>
          <p:cNvPr id="16" name="Rectangle 15"/>
          <p:cNvSpPr/>
          <p:nvPr/>
        </p:nvSpPr>
        <p:spPr>
          <a:xfrm>
            <a:off x="4262284" y="2693490"/>
            <a:ext cx="2698956" cy="36933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nb-NO" i="1" dirty="0" smtClean="0">
                <a:latin typeface="Garamond" pitchFamily="18" charset="0"/>
              </a:rPr>
              <a:t>Jacques Tissot -  Cain </a:t>
            </a:r>
            <a:r>
              <a:rPr lang="nb-NO" i="1" dirty="0">
                <a:latin typeface="Garamond" pitchFamily="18" charset="0"/>
              </a:rPr>
              <a:t>et Abel</a:t>
            </a:r>
          </a:p>
        </p:txBody>
      </p:sp>
      <p:sp>
        <p:nvSpPr>
          <p:cNvPr id="17" name="Flèche vers le bas 16"/>
          <p:cNvSpPr/>
          <p:nvPr/>
        </p:nvSpPr>
        <p:spPr>
          <a:xfrm>
            <a:off x="1661399" y="2662712"/>
            <a:ext cx="648929" cy="663678"/>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8" name="Flèche vers le bas 17"/>
          <p:cNvSpPr/>
          <p:nvPr/>
        </p:nvSpPr>
        <p:spPr>
          <a:xfrm>
            <a:off x="9397431" y="2700147"/>
            <a:ext cx="648929" cy="663678"/>
          </a:xfrm>
          <a:prstGeom prst="downArrow">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8629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472119" y="32608"/>
            <a:ext cx="6624736" cy="5328592"/>
          </a:xfrm>
          <a:prstGeom prst="rect">
            <a:avLst/>
          </a:prstGeom>
        </p:spPr>
      </p:pic>
      <p:sp>
        <p:nvSpPr>
          <p:cNvPr id="9" name="Rectangle 8"/>
          <p:cNvSpPr/>
          <p:nvPr/>
        </p:nvSpPr>
        <p:spPr>
          <a:xfrm>
            <a:off x="4758912" y="-28959"/>
            <a:ext cx="1835824" cy="400110"/>
          </a:xfrm>
          <a:prstGeom prst="rect">
            <a:avLst/>
          </a:prstGeom>
        </p:spPr>
        <p:txBody>
          <a:bodyPr wrap="none">
            <a:spAutoFit/>
          </a:bodyPr>
          <a:lstStyle/>
          <a:p>
            <a:r>
              <a:rPr lang="fr-FR" sz="2000" dirty="0" smtClean="0">
                <a:latin typeface="Garamond" panose="02020404030301010803" pitchFamily="18" charset="0"/>
              </a:rPr>
              <a:t>Troisième Adam</a:t>
            </a:r>
            <a:endParaRPr lang="fr-FR" sz="2000" dirty="0">
              <a:latin typeface="Garamond" panose="02020404030301010803" pitchFamily="18" charset="0"/>
            </a:endParaRPr>
          </a:p>
        </p:txBody>
      </p:sp>
      <p:sp>
        <p:nvSpPr>
          <p:cNvPr id="10" name="Flèche vers le bas 9"/>
          <p:cNvSpPr/>
          <p:nvPr/>
        </p:nvSpPr>
        <p:spPr>
          <a:xfrm rot="10800000">
            <a:off x="5494304" y="2970163"/>
            <a:ext cx="336039" cy="2627385"/>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1" name="Flèche vers le bas 10"/>
          <p:cNvSpPr/>
          <p:nvPr/>
        </p:nvSpPr>
        <p:spPr>
          <a:xfrm rot="10800000">
            <a:off x="5486335" y="574679"/>
            <a:ext cx="336039" cy="1825584"/>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12" name="Ellipse 11"/>
          <p:cNvSpPr/>
          <p:nvPr/>
        </p:nvSpPr>
        <p:spPr>
          <a:xfrm>
            <a:off x="5499094" y="5567996"/>
            <a:ext cx="310520" cy="30450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3" name="Ellipse 12"/>
          <p:cNvSpPr/>
          <p:nvPr/>
        </p:nvSpPr>
        <p:spPr>
          <a:xfrm>
            <a:off x="5526238" y="288508"/>
            <a:ext cx="258249" cy="24865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14" name="Rectangle 13"/>
          <p:cNvSpPr/>
          <p:nvPr/>
        </p:nvSpPr>
        <p:spPr>
          <a:xfrm>
            <a:off x="4701373" y="2314653"/>
            <a:ext cx="1963304" cy="70788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fr-FR" sz="2000" dirty="0" smtClean="0">
                <a:latin typeface="Garamond" panose="02020404030301010803" pitchFamily="18" charset="0"/>
              </a:rPr>
              <a:t>Deuxième Adam</a:t>
            </a:r>
          </a:p>
          <a:p>
            <a:r>
              <a:rPr lang="fr-FR" sz="2000" dirty="0" smtClean="0">
                <a:latin typeface="Garamond" panose="02020404030301010803" pitchFamily="18" charset="0"/>
              </a:rPr>
              <a:t>         Jésus</a:t>
            </a:r>
            <a:endParaRPr lang="fr-FR" sz="2000" dirty="0">
              <a:latin typeface="Garamond" panose="02020404030301010803" pitchFamily="18" charset="0"/>
            </a:endParaRPr>
          </a:p>
        </p:txBody>
      </p:sp>
      <p:sp>
        <p:nvSpPr>
          <p:cNvPr id="15" name="Rectangle 14"/>
          <p:cNvSpPr/>
          <p:nvPr/>
        </p:nvSpPr>
        <p:spPr>
          <a:xfrm>
            <a:off x="4073379" y="5836622"/>
            <a:ext cx="3177888"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2000" b="1" dirty="0" smtClean="0">
                <a:latin typeface="Garamond" panose="02020404030301010803" pitchFamily="18" charset="0"/>
              </a:rPr>
              <a:t>Premier Adam</a:t>
            </a:r>
          </a:p>
          <a:p>
            <a:pPr algn="ctr"/>
            <a:r>
              <a:rPr lang="fr-FR" sz="2000" b="1" dirty="0" smtClean="0">
                <a:latin typeface="Garamond" panose="02020404030301010803" pitchFamily="18" charset="0"/>
              </a:rPr>
              <a:t>Nature humaine originelle</a:t>
            </a:r>
          </a:p>
          <a:p>
            <a:pPr algn="ctr"/>
            <a:r>
              <a:rPr lang="fr-FR" sz="2000" b="1" dirty="0" smtClean="0">
                <a:latin typeface="Garamond" panose="02020404030301010803" pitchFamily="18" charset="0"/>
              </a:rPr>
              <a:t>Culture originelle       </a:t>
            </a:r>
            <a:endParaRPr lang="fr-FR" sz="2000" b="1" dirty="0">
              <a:latin typeface="Garamond" panose="02020404030301010803" pitchFamily="18" charset="0"/>
            </a:endParaRPr>
          </a:p>
        </p:txBody>
      </p:sp>
      <p:sp>
        <p:nvSpPr>
          <p:cNvPr id="16" name="Rectangle 15"/>
          <p:cNvSpPr/>
          <p:nvPr/>
        </p:nvSpPr>
        <p:spPr>
          <a:xfrm>
            <a:off x="0" y="4693712"/>
            <a:ext cx="284988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fr-FR" dirty="0" smtClean="0">
                <a:latin typeface="Garamond" panose="02020404030301010803" pitchFamily="18" charset="0"/>
              </a:rPr>
              <a:t>Culture de type Caïn Hellénisme</a:t>
            </a:r>
          </a:p>
        </p:txBody>
      </p:sp>
      <p:sp>
        <p:nvSpPr>
          <p:cNvPr id="17" name="Rectangle 16"/>
          <p:cNvSpPr/>
          <p:nvPr/>
        </p:nvSpPr>
        <p:spPr>
          <a:xfrm>
            <a:off x="4772577" y="5347454"/>
            <a:ext cx="636713"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dirty="0" err="1"/>
              <a:t>Cain</a:t>
            </a:r>
            <a:endParaRPr lang="fr-FR" dirty="0"/>
          </a:p>
        </p:txBody>
      </p:sp>
      <p:sp>
        <p:nvSpPr>
          <p:cNvPr id="18" name="Rectangle 17"/>
          <p:cNvSpPr/>
          <p:nvPr/>
        </p:nvSpPr>
        <p:spPr>
          <a:xfrm>
            <a:off x="5976369" y="5328592"/>
            <a:ext cx="643125" cy="369332"/>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wrap="none">
            <a:spAutoFit/>
          </a:bodyPr>
          <a:lstStyle/>
          <a:p>
            <a:r>
              <a:rPr lang="fr-FR" dirty="0" smtClean="0"/>
              <a:t>Abel</a:t>
            </a:r>
            <a:endParaRPr lang="fr-FR" dirty="0"/>
          </a:p>
        </p:txBody>
      </p:sp>
      <p:sp>
        <p:nvSpPr>
          <p:cNvPr id="19" name="Rectangle 18"/>
          <p:cNvSpPr/>
          <p:nvPr/>
        </p:nvSpPr>
        <p:spPr>
          <a:xfrm>
            <a:off x="8972460" y="4584015"/>
            <a:ext cx="3219539" cy="646331"/>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fr-FR" dirty="0" smtClean="0">
                <a:latin typeface="Garamond" panose="02020404030301010803" pitchFamily="18" charset="0"/>
              </a:rPr>
              <a:t>Culture de type Abel</a:t>
            </a:r>
          </a:p>
          <a:p>
            <a:pPr algn="ctr"/>
            <a:r>
              <a:rPr lang="fr-FR" dirty="0" err="1" smtClean="0">
                <a:latin typeface="Garamond" panose="02020404030301010803" pitchFamily="18" charset="0"/>
              </a:rPr>
              <a:t>Abrahamisme</a:t>
            </a:r>
            <a:r>
              <a:rPr lang="fr-FR" dirty="0" smtClean="0">
                <a:latin typeface="Garamond" panose="02020404030301010803" pitchFamily="18" charset="0"/>
              </a:rPr>
              <a:t>, hébraïsme</a:t>
            </a:r>
            <a:endParaRPr lang="fr-FR" dirty="0">
              <a:latin typeface="Garamond" panose="02020404030301010803" pitchFamily="18" charset="0"/>
            </a:endParaRPr>
          </a:p>
        </p:txBody>
      </p:sp>
      <p:pic>
        <p:nvPicPr>
          <p:cNvPr id="20" name="Picture 2" descr="http://www.tourisme-grece.com/wp-content/uploads/tourisme-grece/acropole-athenes-ville-historique.jpg">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 y="3047675"/>
            <a:ext cx="2849880" cy="16460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jerusalem">
            <a:hlinkClick r:id="rId5"/>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930640" y="2753963"/>
            <a:ext cx="3261360" cy="183005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8930640" y="1256016"/>
            <a:ext cx="2346960" cy="954107"/>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fr-FR" sz="2800" dirty="0" smtClean="0">
                <a:latin typeface="Garamond" panose="02020404030301010803" pitchFamily="18" charset="0"/>
              </a:rPr>
              <a:t>Réforme et contre-réforme</a:t>
            </a:r>
            <a:endParaRPr lang="fr-FR" sz="2800" dirty="0">
              <a:latin typeface="Garamond" panose="02020404030301010803" pitchFamily="18" charset="0"/>
            </a:endParaRPr>
          </a:p>
        </p:txBody>
      </p:sp>
      <p:sp>
        <p:nvSpPr>
          <p:cNvPr id="23" name="Rectangle 22"/>
          <p:cNvSpPr/>
          <p:nvPr/>
        </p:nvSpPr>
        <p:spPr>
          <a:xfrm>
            <a:off x="0" y="1211771"/>
            <a:ext cx="286512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fr-FR" dirty="0" smtClean="0">
                <a:latin typeface="Garamond" panose="02020404030301010803" pitchFamily="18" charset="0"/>
              </a:rPr>
              <a:t>Humanisme athée</a:t>
            </a:r>
          </a:p>
          <a:p>
            <a:pPr algn="ctr"/>
            <a:r>
              <a:rPr lang="fr-FR" dirty="0" smtClean="0">
                <a:latin typeface="Garamond" panose="02020404030301010803" pitchFamily="18" charset="0"/>
              </a:rPr>
              <a:t>Lumières</a:t>
            </a:r>
          </a:p>
          <a:p>
            <a:pPr algn="ctr"/>
            <a:r>
              <a:rPr lang="fr-FR" dirty="0" smtClean="0">
                <a:latin typeface="Garamond" panose="02020404030301010803" pitchFamily="18" charset="0"/>
              </a:rPr>
              <a:t>Renaissance</a:t>
            </a:r>
            <a:endParaRPr lang="fr-FR" dirty="0">
              <a:latin typeface="Garamond" panose="02020404030301010803" pitchFamily="18" charset="0"/>
            </a:endParaRPr>
          </a:p>
        </p:txBody>
      </p:sp>
      <p:sp>
        <p:nvSpPr>
          <p:cNvPr id="24" name="Virage 23"/>
          <p:cNvSpPr/>
          <p:nvPr/>
        </p:nvSpPr>
        <p:spPr>
          <a:xfrm>
            <a:off x="2639040" y="2432217"/>
            <a:ext cx="2020929" cy="936104"/>
          </a:xfrm>
          <a:prstGeom prst="ben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25" name="Virage 24"/>
          <p:cNvSpPr/>
          <p:nvPr/>
        </p:nvSpPr>
        <p:spPr>
          <a:xfrm flipH="1">
            <a:off x="7024962" y="2400263"/>
            <a:ext cx="1947499" cy="936104"/>
          </a:xfrm>
          <a:prstGeom prst="bentArrow">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26" name="Virage 25"/>
          <p:cNvSpPr/>
          <p:nvPr/>
        </p:nvSpPr>
        <p:spPr>
          <a:xfrm flipH="1">
            <a:off x="6722407" y="277142"/>
            <a:ext cx="2440382" cy="936104"/>
          </a:xfrm>
          <a:prstGeom prst="bentArrow">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27" name="Virage 26"/>
          <p:cNvSpPr/>
          <p:nvPr/>
        </p:nvSpPr>
        <p:spPr>
          <a:xfrm>
            <a:off x="2670108" y="268286"/>
            <a:ext cx="2020929" cy="936104"/>
          </a:xfrm>
          <a:prstGeom prst="ben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28" name="Rectangle 27"/>
          <p:cNvSpPr/>
          <p:nvPr/>
        </p:nvSpPr>
        <p:spPr>
          <a:xfrm>
            <a:off x="-7620" y="5334631"/>
            <a:ext cx="286512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FR" dirty="0" smtClean="0">
                <a:latin typeface="Garamond" panose="02020404030301010803" pitchFamily="18" charset="0"/>
              </a:rPr>
              <a:t>Puissants empires antiques, sphère d’influence romaine</a:t>
            </a:r>
            <a:endParaRPr lang="fr-FR" dirty="0">
              <a:latin typeface="Garamond" panose="02020404030301010803" pitchFamily="18" charset="0"/>
            </a:endParaRPr>
          </a:p>
        </p:txBody>
      </p:sp>
      <p:sp>
        <p:nvSpPr>
          <p:cNvPr id="29" name="Rectangle 28"/>
          <p:cNvSpPr/>
          <p:nvPr/>
        </p:nvSpPr>
        <p:spPr>
          <a:xfrm>
            <a:off x="8972460" y="5236457"/>
            <a:ext cx="3219539" cy="1200329"/>
          </a:xfrm>
          <a:prstGeom prst="rect">
            <a:avLst/>
          </a:prstGeom>
          <a:solidFill>
            <a:srgbClr val="0070C0"/>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fr-FR" dirty="0" smtClean="0">
                <a:latin typeface="Garamond" panose="02020404030301010803" pitchFamily="18" charset="0"/>
              </a:rPr>
              <a:t>Empires « spirituels, sphères hébraïque, zoroastrienne, bouddhiste, hindouiste, confucéenne (Age axial)</a:t>
            </a:r>
            <a:endParaRPr lang="fr-FR" dirty="0">
              <a:latin typeface="Garamond" panose="02020404030301010803" pitchFamily="18" charset="0"/>
            </a:endParaRPr>
          </a:p>
        </p:txBody>
      </p:sp>
    </p:spTree>
    <p:extLst>
      <p:ext uri="{BB962C8B-B14F-4D97-AF65-F5344CB8AC3E}">
        <p14:creationId xmlns:p14="http://schemas.microsoft.com/office/powerpoint/2010/main" val="2380599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7899" y="1019221"/>
            <a:ext cx="9613861" cy="790674"/>
          </a:xfrm>
        </p:spPr>
        <p:txBody>
          <a:bodyPr>
            <a:normAutofit fontScale="90000"/>
          </a:bodyPr>
          <a:lstStyle/>
          <a:p>
            <a:r>
              <a:rPr lang="fr-FR" dirty="0">
                <a:latin typeface="Garamond" pitchFamily="18" charset="0"/>
              </a:rPr>
              <a:t>S</a:t>
            </a:r>
            <a:r>
              <a:rPr lang="fr-FR" dirty="0" smtClean="0">
                <a:latin typeface="Garamond" pitchFamily="18" charset="0"/>
              </a:rPr>
              <a:t>ignification </a:t>
            </a:r>
            <a:r>
              <a:rPr lang="fr-FR" dirty="0">
                <a:latin typeface="Garamond" pitchFamily="18" charset="0"/>
              </a:rPr>
              <a:t>« eschatologique » des Guerres </a:t>
            </a:r>
            <a:r>
              <a:rPr lang="fr-FR" dirty="0" smtClean="0">
                <a:latin typeface="Garamond" pitchFamily="18" charset="0"/>
              </a:rPr>
              <a:t>Mondiales</a:t>
            </a:r>
            <a:br>
              <a:rPr lang="fr-FR" dirty="0" smtClean="0">
                <a:latin typeface="Garamond" pitchFamily="18" charset="0"/>
              </a:rPr>
            </a:br>
            <a:endParaRPr lang="fr-FR" sz="2800" dirty="0">
              <a:latin typeface="Garamond" pitchFamily="18" charset="0"/>
            </a:endParaRPr>
          </a:p>
        </p:txBody>
      </p:sp>
      <p:sp>
        <p:nvSpPr>
          <p:cNvPr id="3" name="Espace réservé du contenu 2"/>
          <p:cNvSpPr>
            <a:spLocks noGrp="1"/>
          </p:cNvSpPr>
          <p:nvPr>
            <p:ph idx="1"/>
          </p:nvPr>
        </p:nvSpPr>
        <p:spPr>
          <a:xfrm>
            <a:off x="482201" y="3007433"/>
            <a:ext cx="9901052" cy="3599316"/>
          </a:xfrm>
        </p:spPr>
        <p:txBody>
          <a:bodyPr>
            <a:normAutofit/>
          </a:bodyPr>
          <a:lstStyle/>
          <a:p>
            <a:r>
              <a:rPr lang="fr-FR" sz="2800" dirty="0" smtClean="0">
                <a:latin typeface="Garamond" pitchFamily="18" charset="0"/>
              </a:rPr>
              <a:t>A la fin des temps, l’humanité doit rejouer au niveau planétaire, la scène primitive des premiers jours, qui vit les forces du mal étendre leur sphère d’influence rapidement à cause de l’aveuglement des êtres humains et de leur échec dans leur part de responsabilité. (voir diapositive N° </a:t>
            </a:r>
            <a:r>
              <a:rPr lang="fr-FR" sz="2800" dirty="0">
                <a:latin typeface="Garamond" pitchFamily="18" charset="0"/>
              </a:rPr>
              <a:t>1</a:t>
            </a:r>
            <a:r>
              <a:rPr lang="fr-FR" sz="2800" dirty="0" smtClean="0">
                <a:latin typeface="Garamond" pitchFamily="18" charset="0"/>
              </a:rPr>
              <a:t>9)</a:t>
            </a:r>
            <a:endParaRPr lang="fr-FR" sz="2800" dirty="0" smtClean="0">
              <a:latin typeface="Garamond" pitchFamily="18" charset="0"/>
            </a:endParaRPr>
          </a:p>
          <a:p>
            <a:r>
              <a:rPr lang="fr-FR" sz="2800" dirty="0" smtClean="0">
                <a:latin typeface="Garamond" pitchFamily="18" charset="0"/>
              </a:rPr>
              <a:t>Derrière les aspects politiques, culturels, économiques, militaires, des guerres mondiales, il y a une dimension « eschatologique » : ces guerres sont vécues comme des Apocalypses.</a:t>
            </a:r>
            <a:endParaRPr lang="fr-FR" sz="2800" dirty="0">
              <a:latin typeface="Garamond" pitchFamily="18" charset="0"/>
            </a:endParaRPr>
          </a:p>
        </p:txBody>
      </p:sp>
      <p:sp>
        <p:nvSpPr>
          <p:cNvPr id="4" name="Rectangle 3"/>
          <p:cNvSpPr/>
          <p:nvPr/>
        </p:nvSpPr>
        <p:spPr>
          <a:xfrm>
            <a:off x="217841" y="2147054"/>
            <a:ext cx="10053919" cy="523220"/>
          </a:xfrm>
          <a:prstGeom prst="rect">
            <a:avLst/>
          </a:prstGeom>
        </p:spPr>
        <p:txBody>
          <a:bodyPr wrap="square">
            <a:spAutoFit/>
          </a:bodyPr>
          <a:lstStyle/>
          <a:p>
            <a:r>
              <a:rPr lang="fr-FR" sz="2800" dirty="0">
                <a:latin typeface="Garamond" pitchFamily="18" charset="0"/>
              </a:rPr>
              <a:t>Affrontement mondial et final de Caïn et Abel pour l’hégémonie</a:t>
            </a:r>
            <a:endParaRPr lang="fr-FR" sz="2800" dirty="0"/>
          </a:p>
        </p:txBody>
      </p:sp>
    </p:spTree>
    <p:extLst>
      <p:ext uri="{BB962C8B-B14F-4D97-AF65-F5344CB8AC3E}">
        <p14:creationId xmlns:p14="http://schemas.microsoft.com/office/powerpoint/2010/main" val="554877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a:lstStyle/>
          <a:p>
            <a:r>
              <a:rPr lang="fr-FR" sz="4400" dirty="0" smtClean="0">
                <a:latin typeface="Garamond" pitchFamily="18" charset="0"/>
              </a:rPr>
              <a:t>La Première Guerre Mondiale</a:t>
            </a:r>
            <a:endParaRPr lang="fr-FR" sz="4400" dirty="0">
              <a:latin typeface="Garamond" pitchFamily="18" charset="0"/>
            </a:endParaRPr>
          </a:p>
        </p:txBody>
      </p:sp>
      <p:sp>
        <p:nvSpPr>
          <p:cNvPr id="7" name="Sous-titre 6"/>
          <p:cNvSpPr>
            <a:spLocks noGrp="1"/>
          </p:cNvSpPr>
          <p:nvPr>
            <p:ph type="subTitle" idx="1"/>
          </p:nvPr>
        </p:nvSpPr>
        <p:spPr>
          <a:xfrm>
            <a:off x="9113520" y="3489960"/>
            <a:ext cx="1844536" cy="741606"/>
          </a:xfrm>
        </p:spPr>
        <p:txBody>
          <a:bodyPr>
            <a:normAutofit/>
          </a:bodyPr>
          <a:lstStyle/>
          <a:p>
            <a:r>
              <a:rPr lang="fr-FR" sz="2800" dirty="0" smtClean="0">
                <a:latin typeface="Garamond" pitchFamily="18" charset="0"/>
              </a:rPr>
              <a:t>1914-1918</a:t>
            </a:r>
            <a:endParaRPr lang="fr-FR" sz="2800" dirty="0">
              <a:latin typeface="Garamond" pitchFamily="18" charset="0"/>
            </a:endParaRPr>
          </a:p>
        </p:txBody>
      </p:sp>
    </p:spTree>
    <p:extLst>
      <p:ext uri="{BB962C8B-B14F-4D97-AF65-F5344CB8AC3E}">
        <p14:creationId xmlns:p14="http://schemas.microsoft.com/office/powerpoint/2010/main" val="51602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b="1" dirty="0" smtClean="0">
                <a:latin typeface="Garamond" pitchFamily="18" charset="0"/>
              </a:rPr>
              <a:t>Aspects extérieurs du conflit</a:t>
            </a:r>
            <a:endParaRPr lang="fr-FR" sz="5400" b="1" dirty="0">
              <a:latin typeface="Garamond" pitchFamily="18" charset="0"/>
            </a:endParaRPr>
          </a:p>
        </p:txBody>
      </p:sp>
      <p:sp>
        <p:nvSpPr>
          <p:cNvPr id="3" name="Espace réservé du contenu 2"/>
          <p:cNvSpPr>
            <a:spLocks noGrp="1"/>
          </p:cNvSpPr>
          <p:nvPr>
            <p:ph idx="1"/>
          </p:nvPr>
        </p:nvSpPr>
        <p:spPr>
          <a:xfrm>
            <a:off x="545691" y="2118360"/>
            <a:ext cx="9748492" cy="4312919"/>
          </a:xfrm>
        </p:spPr>
        <p:txBody>
          <a:bodyPr>
            <a:normAutofit/>
          </a:bodyPr>
          <a:lstStyle/>
          <a:p>
            <a:r>
              <a:rPr lang="fr-FR" dirty="0" smtClean="0">
                <a:latin typeface="Garamond" panose="02020404030301010803" pitchFamily="18" charset="0"/>
              </a:rPr>
              <a:t>La Grande-Bretagne et la France, suite à des révolutions politiques ont adopté des régimes parlementaires et représentatifs, et ont étendu leur sphère d’influence mondiale par la colonisation. Par la révolution industrielle, les deux pays se sont modernisés et industrialisés. L’Empire russe règne sur un territoire gigantesque et entame ses réformes politiques et </a:t>
            </a:r>
            <a:r>
              <a:rPr lang="fr-FR" dirty="0" smtClean="0">
                <a:latin typeface="Garamond" panose="02020404030301010803" pitchFamily="18" charset="0"/>
              </a:rPr>
              <a:t>économiques</a:t>
            </a:r>
            <a:endParaRPr lang="fr-FR" dirty="0" smtClean="0">
              <a:latin typeface="Garamond" panose="02020404030301010803" pitchFamily="18" charset="0"/>
            </a:endParaRPr>
          </a:p>
          <a:p>
            <a:r>
              <a:rPr lang="fr-FR" dirty="0" smtClean="0">
                <a:latin typeface="Garamond" panose="02020404030301010803" pitchFamily="18" charset="0"/>
              </a:rPr>
              <a:t>L’Allemagne et l’Italie parviennent tardivement à leur unité nationale, et l’Allemagne devient très vite une puissance industrielle qui veut avoir son empire colonial. L’Italie en rêve aussi. L’Autriche-Hongrie et l’Empire ottoman règnent sur des empires multiculturels</a:t>
            </a:r>
          </a:p>
          <a:p>
            <a:r>
              <a:rPr lang="fr-FR" dirty="0" smtClean="0">
                <a:latin typeface="Garamond" panose="02020404030301010803" pitchFamily="18" charset="0"/>
              </a:rPr>
              <a:t>A l’entrée dans le 20</a:t>
            </a:r>
            <a:r>
              <a:rPr lang="fr-FR" baseline="30000" dirty="0" smtClean="0">
                <a:latin typeface="Garamond" panose="02020404030301010803" pitchFamily="18" charset="0"/>
              </a:rPr>
              <a:t>e</a:t>
            </a:r>
            <a:r>
              <a:rPr lang="fr-FR" dirty="0" smtClean="0">
                <a:latin typeface="Garamond" panose="02020404030301010803" pitchFamily="18" charset="0"/>
              </a:rPr>
              <a:t> siècle, le jeu des alliances va précipiter l’Europe entière dans une guerre terrifiante, prélude à des cataclysmes encore plus grands.</a:t>
            </a:r>
            <a:endParaRPr lang="fr-FR" dirty="0">
              <a:latin typeface="Garamond" panose="02020404030301010803" pitchFamily="18" charset="0"/>
            </a:endParaRPr>
          </a:p>
        </p:txBody>
      </p:sp>
    </p:spTree>
    <p:extLst>
      <p:ext uri="{BB962C8B-B14F-4D97-AF65-F5344CB8AC3E}">
        <p14:creationId xmlns:p14="http://schemas.microsoft.com/office/powerpoint/2010/main" val="356928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0"/>
            <a:ext cx="12192000" cy="796413"/>
          </a:xfrm>
        </p:spPr>
        <p:txBody>
          <a:bodyPr>
            <a:normAutofit/>
          </a:bodyPr>
          <a:lstStyle/>
          <a:p>
            <a:r>
              <a:rPr lang="fr-FR" sz="4000" b="1" dirty="0" smtClean="0">
                <a:solidFill>
                  <a:schemeClr val="accent1">
                    <a:lumMod val="60000"/>
                    <a:lumOff val="40000"/>
                  </a:schemeClr>
                </a:solidFill>
                <a:effectLst>
                  <a:outerShdw blurRad="38100" dist="38100" dir="2700000" algn="tl">
                    <a:srgbClr val="000000">
                      <a:alpha val="43137"/>
                    </a:srgbClr>
                  </a:outerShdw>
                </a:effectLst>
                <a:latin typeface="Garamond" pitchFamily="18" charset="0"/>
              </a:rPr>
              <a:t>Aspects intérieurs du conflit</a:t>
            </a:r>
            <a:endParaRPr lang="fr-FR" sz="4000" b="1" dirty="0">
              <a:solidFill>
                <a:schemeClr val="accent1">
                  <a:lumMod val="60000"/>
                  <a:lumOff val="40000"/>
                </a:schemeClr>
              </a:solidFill>
              <a:effectLst>
                <a:outerShdw blurRad="38100" dist="38100" dir="2700000" algn="tl">
                  <a:srgbClr val="000000">
                    <a:alpha val="43137"/>
                  </a:srgbClr>
                </a:outerShdw>
              </a:effectLst>
              <a:latin typeface="Garamond" pitchFamily="18" charset="0"/>
            </a:endParaRPr>
          </a:p>
        </p:txBody>
      </p:sp>
      <p:sp>
        <p:nvSpPr>
          <p:cNvPr id="3" name="Espace réservé du contenu 2"/>
          <p:cNvSpPr>
            <a:spLocks noGrp="1"/>
          </p:cNvSpPr>
          <p:nvPr>
            <p:ph idx="4294967295"/>
          </p:nvPr>
        </p:nvSpPr>
        <p:spPr>
          <a:xfrm>
            <a:off x="4527586" y="800223"/>
            <a:ext cx="3761007" cy="1356452"/>
          </a:xfrm>
        </p:spPr>
        <p:style>
          <a:lnRef idx="0">
            <a:schemeClr val="accent3"/>
          </a:lnRef>
          <a:fillRef idx="3">
            <a:schemeClr val="accent3"/>
          </a:fillRef>
          <a:effectRef idx="3">
            <a:schemeClr val="accent3"/>
          </a:effectRef>
          <a:fontRef idx="minor">
            <a:schemeClr val="lt1"/>
          </a:fontRef>
        </p:style>
        <p:txBody>
          <a:bodyPr>
            <a:normAutofit fontScale="92500" lnSpcReduction="20000"/>
          </a:bodyPr>
          <a:lstStyle/>
          <a:p>
            <a:r>
              <a:rPr lang="fr-FR" dirty="0" smtClean="0">
                <a:latin typeface="Garamond" pitchFamily="18" charset="0"/>
              </a:rPr>
              <a:t>Le 19</a:t>
            </a:r>
            <a:r>
              <a:rPr lang="fr-FR" baseline="30000" dirty="0" smtClean="0">
                <a:latin typeface="Garamond" pitchFamily="18" charset="0"/>
              </a:rPr>
              <a:t>e</a:t>
            </a:r>
            <a:r>
              <a:rPr lang="fr-FR" dirty="0" smtClean="0">
                <a:latin typeface="Garamond" pitchFamily="18" charset="0"/>
              </a:rPr>
              <a:t> siècle fait une apologie de la violence et de la révolte. La « réhabilitation de Caïn » anime Lord Byron, Baudelaire et d’autres </a:t>
            </a:r>
            <a:r>
              <a:rPr lang="fr-FR" dirty="0" smtClean="0">
                <a:latin typeface="Garamond" pitchFamily="18" charset="0"/>
              </a:rPr>
              <a:t>artistes.</a:t>
            </a:r>
            <a:endParaRPr lang="fr-FR" dirty="0" smtClean="0">
              <a:latin typeface="Garamond" pitchFamily="18" charset="0"/>
            </a:endParaRPr>
          </a:p>
        </p:txBody>
      </p:sp>
      <p:sp>
        <p:nvSpPr>
          <p:cNvPr id="5" name="Rectangle 4"/>
          <p:cNvSpPr/>
          <p:nvPr/>
        </p:nvSpPr>
        <p:spPr>
          <a:xfrm>
            <a:off x="8406580" y="5703220"/>
            <a:ext cx="3785419" cy="830997"/>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fr-FR" sz="2400" dirty="0" smtClean="0">
                <a:latin typeface="Garamond" pitchFamily="18" charset="0"/>
              </a:rPr>
              <a:t>«</a:t>
            </a:r>
            <a:r>
              <a:rPr lang="fr-FR" sz="2400" dirty="0">
                <a:latin typeface="Garamond" pitchFamily="18" charset="0"/>
              </a:rPr>
              <a:t> Premières Funérailles </a:t>
            </a:r>
            <a:r>
              <a:rPr lang="fr-FR" sz="2400" dirty="0" smtClean="0">
                <a:latin typeface="Garamond" pitchFamily="18" charset="0"/>
              </a:rPr>
              <a:t>»</a:t>
            </a:r>
          </a:p>
          <a:p>
            <a:pPr algn="ctr"/>
            <a:r>
              <a:rPr lang="fr-FR" sz="2400" dirty="0" smtClean="0">
                <a:latin typeface="Garamond" pitchFamily="18" charset="0"/>
              </a:rPr>
              <a:t>Louis-Ernest </a:t>
            </a:r>
            <a:r>
              <a:rPr lang="fr-FR" sz="2400" dirty="0" err="1" smtClean="0">
                <a:latin typeface="Garamond" pitchFamily="18" charset="0"/>
              </a:rPr>
              <a:t>Barrias</a:t>
            </a:r>
            <a:r>
              <a:rPr lang="fr-FR" sz="2400" dirty="0" smtClean="0">
                <a:latin typeface="Garamond" pitchFamily="18" charset="0"/>
              </a:rPr>
              <a:t>, 1883</a:t>
            </a:r>
            <a:endParaRPr lang="fr-FR" sz="2400" dirty="0"/>
          </a:p>
        </p:txBody>
      </p:sp>
      <p:pic>
        <p:nvPicPr>
          <p:cNvPr id="3077" name="Picture 5" descr="http://images.rapgenius.com/dt2py20h2wos8l9l6skwdx21q.1000x803x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654" y="4254584"/>
            <a:ext cx="3154939" cy="25334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979175" y="4254584"/>
            <a:ext cx="3154939" cy="646331"/>
          </a:xfrm>
          <a:prstGeom prst="rect">
            <a:avLst/>
          </a:prstGeom>
        </p:spPr>
        <p:txBody>
          <a:bodyPr wrap="square">
            <a:spAutoFit/>
          </a:bodyPr>
          <a:lstStyle/>
          <a:p>
            <a:r>
              <a:rPr lang="fr-FR" dirty="0" smtClean="0">
                <a:latin typeface="Garamond" pitchFamily="18" charset="0"/>
              </a:rPr>
              <a:t>«</a:t>
            </a:r>
            <a:r>
              <a:rPr lang="fr-FR" dirty="0">
                <a:latin typeface="Garamond" pitchFamily="18" charset="0"/>
              </a:rPr>
              <a:t> </a:t>
            </a:r>
            <a:r>
              <a:rPr lang="fr-FR" dirty="0" smtClean="0">
                <a:latin typeface="Garamond" pitchFamily="18" charset="0"/>
              </a:rPr>
              <a:t>Premier Deuil »</a:t>
            </a:r>
          </a:p>
          <a:p>
            <a:r>
              <a:rPr lang="fr-FR" dirty="0" smtClean="0">
                <a:latin typeface="Garamond" pitchFamily="18" charset="0"/>
              </a:rPr>
              <a:t> William </a:t>
            </a:r>
            <a:r>
              <a:rPr lang="fr-FR" dirty="0" err="1" smtClean="0">
                <a:latin typeface="Garamond" pitchFamily="18" charset="0"/>
              </a:rPr>
              <a:t>Bouguereau</a:t>
            </a:r>
            <a:r>
              <a:rPr lang="fr-FR" dirty="0" smtClean="0">
                <a:latin typeface="Garamond" pitchFamily="18" charset="0"/>
              </a:rPr>
              <a:t>, 1888</a:t>
            </a:r>
            <a:endParaRPr lang="fr-FR" dirty="0"/>
          </a:p>
        </p:txBody>
      </p:sp>
      <p:pic>
        <p:nvPicPr>
          <p:cNvPr id="11" name="Picture 7" descr="File:Adam, Eve and Abel by Carl Johan Bonnesen (1868-1933).jpg">
            <a:hlinkClick r:id="rId4"/>
          </p:cNvPr>
          <p:cNvPicPr/>
          <p:nvPr/>
        </p:nvPicPr>
        <p:blipFill rotWithShape="1">
          <a:blip r:embed="rId5">
            <a:extLst>
              <a:ext uri="{28A0092B-C50C-407E-A947-70E740481C1C}">
                <a14:useLocalDpi xmlns:a14="http://schemas.microsoft.com/office/drawing/2010/main" val="0"/>
              </a:ext>
            </a:extLst>
          </a:blip>
          <a:srcRect l="8348"/>
          <a:stretch/>
        </p:blipFill>
        <p:spPr bwMode="auto">
          <a:xfrm>
            <a:off x="1" y="4097590"/>
            <a:ext cx="2979174" cy="2391077"/>
          </a:xfrm>
          <a:prstGeom prst="rect">
            <a:avLst/>
          </a:prstGeom>
          <a:noFill/>
          <a:extLst/>
        </p:spPr>
      </p:pic>
      <p:sp>
        <p:nvSpPr>
          <p:cNvPr id="7" name="Rectangle 6"/>
          <p:cNvSpPr/>
          <p:nvPr/>
        </p:nvSpPr>
        <p:spPr>
          <a:xfrm>
            <a:off x="0" y="6488668"/>
            <a:ext cx="4527586" cy="369332"/>
          </a:xfrm>
          <a:prstGeom prst="rect">
            <a:avLst/>
          </a:prstGeom>
        </p:spPr>
        <p:txBody>
          <a:bodyPr wrap="none">
            <a:spAutoFit/>
          </a:bodyPr>
          <a:lstStyle/>
          <a:p>
            <a:r>
              <a:rPr lang="fr-FR" dirty="0" smtClean="0"/>
              <a:t>Premier Deuil Carl </a:t>
            </a:r>
            <a:r>
              <a:rPr lang="fr-FR" dirty="0"/>
              <a:t>Johan </a:t>
            </a:r>
            <a:r>
              <a:rPr lang="fr-FR" dirty="0" err="1"/>
              <a:t>Bonnesen</a:t>
            </a:r>
            <a:r>
              <a:rPr lang="fr-FR" dirty="0"/>
              <a:t> </a:t>
            </a:r>
            <a:r>
              <a:rPr lang="fr-FR" dirty="0" smtClean="0"/>
              <a:t>(1900)</a:t>
            </a:r>
            <a:endParaRPr lang="fr-FR" dirty="0"/>
          </a:p>
        </p:txBody>
      </p:sp>
      <p:pic>
        <p:nvPicPr>
          <p:cNvPr id="3080" name="Picture 8" descr="http://www.petruspapa2.org/ca/ae/images/f_edouard-debat-ponsan-premier-deuil-187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51" y="790944"/>
            <a:ext cx="4383202" cy="337130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 y="790944"/>
            <a:ext cx="4407553" cy="369332"/>
          </a:xfrm>
          <a:prstGeom prst="rect">
            <a:avLst/>
          </a:prstGeom>
        </p:spPr>
        <p:txBody>
          <a:bodyPr wrap="none">
            <a:spAutoFit/>
          </a:bodyPr>
          <a:lstStyle/>
          <a:p>
            <a:r>
              <a:rPr lang="fr-FR" i="1" dirty="0">
                <a:latin typeface="Garamond" pitchFamily="18" charset="0"/>
              </a:rPr>
              <a:t>Adam </a:t>
            </a:r>
            <a:r>
              <a:rPr lang="fr-FR" i="1" dirty="0" smtClean="0">
                <a:latin typeface="Garamond" pitchFamily="18" charset="0"/>
              </a:rPr>
              <a:t>, </a:t>
            </a:r>
            <a:r>
              <a:rPr lang="fr-FR" i="1" dirty="0">
                <a:latin typeface="Garamond" pitchFamily="18" charset="0"/>
              </a:rPr>
              <a:t>Eve, </a:t>
            </a:r>
            <a:r>
              <a:rPr lang="fr-FR" i="1" dirty="0" smtClean="0">
                <a:latin typeface="Garamond" pitchFamily="18" charset="0"/>
              </a:rPr>
              <a:t> </a:t>
            </a:r>
            <a:r>
              <a:rPr lang="fr-FR" i="1" dirty="0">
                <a:latin typeface="Garamond" pitchFamily="18" charset="0"/>
              </a:rPr>
              <a:t>et </a:t>
            </a:r>
            <a:r>
              <a:rPr lang="fr-FR" i="1" dirty="0" smtClean="0">
                <a:latin typeface="Garamond" pitchFamily="18" charset="0"/>
              </a:rPr>
              <a:t>Abel, Edouard </a:t>
            </a:r>
            <a:r>
              <a:rPr lang="fr-FR" i="1" dirty="0" err="1" smtClean="0">
                <a:latin typeface="Garamond" pitchFamily="18" charset="0"/>
              </a:rPr>
              <a:t>Debat-Ponsan</a:t>
            </a:r>
            <a:r>
              <a:rPr lang="fr-FR" i="1" dirty="0" smtClean="0">
                <a:latin typeface="Garamond" pitchFamily="18" charset="0"/>
              </a:rPr>
              <a:t>, 1874</a:t>
            </a:r>
            <a:endParaRPr lang="fr-FR" i="1" dirty="0"/>
          </a:p>
        </p:txBody>
      </p:sp>
      <p:sp>
        <p:nvSpPr>
          <p:cNvPr id="4" name="Rectangle 3"/>
          <p:cNvSpPr/>
          <p:nvPr/>
        </p:nvSpPr>
        <p:spPr>
          <a:xfrm>
            <a:off x="4527586" y="2134093"/>
            <a:ext cx="3761007"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dirty="0">
                <a:latin typeface="Garamond" pitchFamily="18" charset="0"/>
              </a:rPr>
              <a:t>Le thème des </a:t>
            </a:r>
            <a:r>
              <a:rPr lang="fr-FR" i="1" dirty="0">
                <a:latin typeface="Garamond" pitchFamily="18" charset="0"/>
              </a:rPr>
              <a:t>Premières Funérailles </a:t>
            </a:r>
            <a:r>
              <a:rPr lang="fr-FR" dirty="0">
                <a:latin typeface="Garamond" pitchFamily="18" charset="0"/>
              </a:rPr>
              <a:t>hante certains peintres et sculpteurs entre 1850 et 1900. Il s’agit de mettre en scène le meurtre d’Abel par Caïn et la mise au tombeau d’Abel par Adam et Eve : une prémonition des boucheries de masse du vingtième siècle.</a:t>
            </a:r>
          </a:p>
        </p:txBody>
      </p:sp>
      <p:pic>
        <p:nvPicPr>
          <p:cNvPr id="4098" name="Picture 2" descr="http://www.petitpalais.paris.fr/sites/default/files/imagecache/oeuvre_ld/BarriasFace.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06581" y="448168"/>
            <a:ext cx="3785419" cy="5255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800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solidFill>
                  <a:schemeClr val="accent1">
                    <a:lumMod val="60000"/>
                    <a:lumOff val="40000"/>
                  </a:schemeClr>
                </a:solidFill>
                <a:latin typeface="Garamond" pitchFamily="18" charset="0"/>
              </a:rPr>
              <a:t>« </a:t>
            </a:r>
            <a:r>
              <a:rPr lang="fr-FR" b="1" dirty="0" err="1" smtClean="0">
                <a:solidFill>
                  <a:schemeClr val="accent1">
                    <a:lumMod val="60000"/>
                    <a:lumOff val="40000"/>
                  </a:schemeClr>
                </a:solidFill>
                <a:latin typeface="Garamond" pitchFamily="18" charset="0"/>
              </a:rPr>
              <a:t>Triplice</a:t>
            </a:r>
            <a:r>
              <a:rPr lang="fr-FR" b="1" dirty="0" smtClean="0">
                <a:solidFill>
                  <a:schemeClr val="accent1">
                    <a:lumMod val="60000"/>
                    <a:lumOff val="40000"/>
                  </a:schemeClr>
                </a:solidFill>
                <a:latin typeface="Garamond" pitchFamily="18" charset="0"/>
              </a:rPr>
              <a:t> » et « triple-entente »</a:t>
            </a:r>
            <a:br>
              <a:rPr lang="fr-FR" b="1" dirty="0" smtClean="0">
                <a:solidFill>
                  <a:schemeClr val="accent1">
                    <a:lumMod val="60000"/>
                    <a:lumOff val="40000"/>
                  </a:schemeClr>
                </a:solidFill>
                <a:latin typeface="Garamond" pitchFamily="18" charset="0"/>
              </a:rPr>
            </a:br>
            <a:r>
              <a:rPr lang="fr-FR" sz="2800" i="1" dirty="0" smtClean="0">
                <a:solidFill>
                  <a:schemeClr val="accent1">
                    <a:lumMod val="60000"/>
                    <a:lumOff val="40000"/>
                  </a:schemeClr>
                </a:solidFill>
                <a:latin typeface="Garamond" pitchFamily="18" charset="0"/>
              </a:rPr>
              <a:t>La guerre fait réapparaître l’homme des origines …</a:t>
            </a:r>
            <a:endParaRPr lang="fr-FR" i="1" dirty="0">
              <a:solidFill>
                <a:schemeClr val="accent1">
                  <a:lumMod val="60000"/>
                  <a:lumOff val="40000"/>
                </a:schemeClr>
              </a:solidFill>
              <a:latin typeface="Garamond" pitchFamily="18" charset="0"/>
            </a:endParaRPr>
          </a:p>
        </p:txBody>
      </p:sp>
      <p:pic>
        <p:nvPicPr>
          <p:cNvPr id="5" name="Picture 3" descr="https://upload.wikimedia.org/wikipedia/commons/thumb/0/0c/Triple_Entente.jpg/220px-Triple_Entent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8882" y="2816273"/>
            <a:ext cx="2965597" cy="40170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372622" y="4824792"/>
            <a:ext cx="1612900" cy="1754326"/>
          </a:xfrm>
          <a:prstGeom prst="rect">
            <a:avLst/>
          </a:prstGeom>
        </p:spPr>
        <p:txBody>
          <a:bodyPr wrap="square">
            <a:spAutoFit/>
          </a:bodyPr>
          <a:lstStyle/>
          <a:p>
            <a:r>
              <a:rPr lang="fr-FR" i="1" dirty="0">
                <a:latin typeface="Garamond" pitchFamily="18" charset="0"/>
              </a:rPr>
              <a:t>Affiche russe de 1914 symbolisant la Triple-Entente avec Marianne, </a:t>
            </a:r>
            <a:r>
              <a:rPr lang="fr-FR" i="1" dirty="0" smtClean="0">
                <a:latin typeface="Garamond" pitchFamily="18" charset="0"/>
              </a:rPr>
              <a:t>la Mère Russie et</a:t>
            </a:r>
            <a:r>
              <a:rPr lang="fr-FR" i="1" dirty="0">
                <a:latin typeface="Garamond" pitchFamily="18" charset="0"/>
              </a:rPr>
              <a:t> </a:t>
            </a:r>
            <a:r>
              <a:rPr lang="fr-FR" i="1" dirty="0" err="1">
                <a:latin typeface="Garamond" pitchFamily="18" charset="0"/>
              </a:rPr>
              <a:t>Britannia</a:t>
            </a:r>
            <a:r>
              <a:rPr lang="fr-FR" i="1" dirty="0">
                <a:latin typeface="Garamond" pitchFamily="18" charset="0"/>
              </a:rPr>
              <a:t>.</a:t>
            </a:r>
          </a:p>
        </p:txBody>
      </p:sp>
      <p:pic>
        <p:nvPicPr>
          <p:cNvPr id="8" name="Picture 5" descr="https://upload.wikimedia.org/wikipedia/commons/thumb/f/fe/Map_Europe_alliances_1914-fr.svg/400px-Map_Europe_alliances_1914-fr.svg.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134" y="2816273"/>
            <a:ext cx="6751320" cy="40170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https://upload.wikimedia.org/wikipedia/commons/thumb/8/8f/Alliances_militaires_en_Europe_1914-1918-fr.svg/400px-Alliances_militaires_en_Europe_1914-1918-fr.svg.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134" y="2816273"/>
            <a:ext cx="6751320" cy="40170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3134" y="1983269"/>
            <a:ext cx="9861346" cy="646331"/>
          </a:xfrm>
          <a:prstGeom prst="rect">
            <a:avLst/>
          </a:prstGeom>
        </p:spPr>
        <p:txBody>
          <a:bodyPr wrap="square">
            <a:spAutoFit/>
          </a:bodyPr>
          <a:lstStyle/>
          <a:p>
            <a:r>
              <a:rPr lang="fr-FR" dirty="0" smtClean="0">
                <a:latin typeface="Garamond" pitchFamily="18" charset="0"/>
              </a:rPr>
              <a:t>La première guerre mondiale, la deuxième guerre mondiale et la Guerre froide semblent obéir à un même schéma obsessionnel, à savoir  deux alliances antagonistes de trois nations. Comment l’expliquer ?</a:t>
            </a:r>
            <a:endParaRPr lang="fr-FR" dirty="0">
              <a:latin typeface="Garamond" pitchFamily="18" charset="0"/>
            </a:endParaRPr>
          </a:p>
        </p:txBody>
      </p:sp>
    </p:spTree>
    <p:extLst>
      <p:ext uri="{BB962C8B-B14F-4D97-AF65-F5344CB8AC3E}">
        <p14:creationId xmlns:p14="http://schemas.microsoft.com/office/powerpoint/2010/main" val="138117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1">
                    <a:lumMod val="40000"/>
                    <a:lumOff val="60000"/>
                  </a:schemeClr>
                </a:solidFill>
                <a:latin typeface="Garamond" pitchFamily="18" charset="0"/>
              </a:rPr>
              <a:t>Le point de vue des Principes de l’Unification</a:t>
            </a:r>
            <a:endParaRPr lang="fr-FR" dirty="0">
              <a:solidFill>
                <a:schemeClr val="accent1">
                  <a:lumMod val="40000"/>
                  <a:lumOff val="60000"/>
                </a:schemeClr>
              </a:solidFill>
              <a:latin typeface="Garamond" pitchFamily="18" charset="0"/>
            </a:endParaRPr>
          </a:p>
        </p:txBody>
      </p:sp>
      <p:sp>
        <p:nvSpPr>
          <p:cNvPr id="3" name="Espace réservé du contenu 2"/>
          <p:cNvSpPr>
            <a:spLocks noGrp="1"/>
          </p:cNvSpPr>
          <p:nvPr>
            <p:ph idx="1"/>
          </p:nvPr>
        </p:nvSpPr>
        <p:spPr>
          <a:xfrm>
            <a:off x="356048" y="2050026"/>
            <a:ext cx="9613861" cy="4645742"/>
          </a:xfrm>
        </p:spPr>
        <p:txBody>
          <a:bodyPr>
            <a:normAutofit/>
          </a:bodyPr>
          <a:lstStyle/>
          <a:p>
            <a:r>
              <a:rPr lang="fr-FR" dirty="0" smtClean="0">
                <a:latin typeface="Garamond" pitchFamily="18" charset="0"/>
              </a:rPr>
              <a:t>Sigmund Freud, le père de la psychanalyse, fut bouleversé par la Première guerre mondiale, et développa alors ses théories sur la pulsion de mort. Dans la psychanalyse, beaucoup d’activités humaines, tant individuelles que collectives, sont dictées par les pulsions d’Eros (amour et vie) et de Thanatos (mort et meurtre. Dans le complexe d’Œdipe</a:t>
            </a:r>
            <a:r>
              <a:rPr lang="fr-FR" dirty="0" smtClean="0">
                <a:latin typeface="Garamond" pitchFamily="18" charset="0"/>
              </a:rPr>
              <a:t>, le </a:t>
            </a:r>
            <a:r>
              <a:rPr lang="fr-FR" dirty="0" smtClean="0">
                <a:latin typeface="Garamond" pitchFamily="18" charset="0"/>
              </a:rPr>
              <a:t>petit garçon désire sexuellement sa mère et veut tuer son père. Le freudisme applique cette grille de lecture à de nombreux événements</a:t>
            </a:r>
          </a:p>
          <a:p>
            <a:r>
              <a:rPr lang="fr-FR" dirty="0" smtClean="0">
                <a:latin typeface="Garamond" pitchFamily="18" charset="0"/>
              </a:rPr>
              <a:t>Les Principes de l’Unification dévoilent que l’Archange du Jardin d’Eden, symbolisé par le serpent, veut séduire Eve pour nuire à Adam, dont il est jaloux. A la deuxième génération, Caïn tue Abel. </a:t>
            </a:r>
          </a:p>
          <a:p>
            <a:r>
              <a:rPr lang="fr-FR" dirty="0" smtClean="0">
                <a:latin typeface="Garamond" pitchFamily="18" charset="0"/>
              </a:rPr>
              <a:t>Les guerres mondiales opposent symboliquement des alliances Adam-Eve-Archange de type Caïn et de type Abel (pour plus de détails, lire les Principes de l’Unification, pp. 462-463)</a:t>
            </a:r>
          </a:p>
          <a:p>
            <a:endParaRPr lang="fr-FR" dirty="0"/>
          </a:p>
        </p:txBody>
      </p:sp>
      <p:sp>
        <p:nvSpPr>
          <p:cNvPr id="4" name="Rectangle 3"/>
          <p:cNvSpPr/>
          <p:nvPr/>
        </p:nvSpPr>
        <p:spPr>
          <a:xfrm>
            <a:off x="10146890" y="2000071"/>
            <a:ext cx="2045110" cy="480131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i="1" dirty="0">
                <a:latin typeface="Garamond" pitchFamily="18" charset="0"/>
              </a:rPr>
              <a:t>La guerre fait </a:t>
            </a:r>
            <a:r>
              <a:rPr lang="fr-FR" i="1" dirty="0" smtClean="0">
                <a:latin typeface="Garamond" pitchFamily="18" charset="0"/>
              </a:rPr>
              <a:t>réapparaître </a:t>
            </a:r>
            <a:r>
              <a:rPr lang="fr-FR" i="1" dirty="0">
                <a:latin typeface="Garamond" pitchFamily="18" charset="0"/>
              </a:rPr>
              <a:t>l’homme des origines : aux yeux de Freud, l’homme moderne n’est pas si éloigné </a:t>
            </a:r>
            <a:r>
              <a:rPr lang="fr-FR" i="1" dirty="0" smtClean="0">
                <a:latin typeface="Garamond" pitchFamily="18" charset="0"/>
              </a:rPr>
              <a:t>que </a:t>
            </a:r>
            <a:r>
              <a:rPr lang="fr-FR" i="1" dirty="0">
                <a:latin typeface="Garamond" pitchFamily="18" charset="0"/>
              </a:rPr>
              <a:t>cela de la horde </a:t>
            </a:r>
            <a:r>
              <a:rPr lang="fr-FR" i="1" dirty="0" smtClean="0">
                <a:latin typeface="Garamond" pitchFamily="18" charset="0"/>
              </a:rPr>
              <a:t>primitive</a:t>
            </a:r>
            <a:r>
              <a:rPr lang="fr-FR" i="1" dirty="0" smtClean="0">
                <a:latin typeface="Garamond" pitchFamily="18" charset="0"/>
              </a:rPr>
              <a:t>.</a:t>
            </a:r>
            <a:r>
              <a:rPr lang="fr-FR" dirty="0"/>
              <a:t> </a:t>
            </a:r>
            <a:r>
              <a:rPr lang="fr-FR" i="1" dirty="0">
                <a:latin typeface="Garamond" pitchFamily="18" charset="0"/>
              </a:rPr>
              <a:t>L</a:t>
            </a:r>
            <a:r>
              <a:rPr lang="fr-FR" i="1" dirty="0" smtClean="0">
                <a:latin typeface="Garamond" pitchFamily="18" charset="0"/>
              </a:rPr>
              <a:t>a </a:t>
            </a:r>
            <a:r>
              <a:rPr lang="fr-FR" i="1" dirty="0">
                <a:latin typeface="Garamond" pitchFamily="18" charset="0"/>
              </a:rPr>
              <a:t>Grande Guerre a joué un rôle décisif dans l’introduction par Freud des pulsions de mort et de la pleine reconnaissance du mal, du démoniaque au cœur de l’humain </a:t>
            </a:r>
            <a:r>
              <a:rPr lang="fr-FR" dirty="0"/>
              <a:t>»</a:t>
            </a:r>
            <a:endParaRPr lang="fr-FR" i="1" dirty="0" smtClean="0">
              <a:latin typeface="Garamond" pitchFamily="18" charset="0"/>
            </a:endParaRPr>
          </a:p>
          <a:p>
            <a:endParaRPr lang="fr-FR" i="1" dirty="0">
              <a:latin typeface="Garamond" pitchFamily="18" charset="0"/>
            </a:endParaRPr>
          </a:p>
          <a:p>
            <a:pPr algn="r"/>
            <a:r>
              <a:rPr lang="fr-FR" dirty="0" smtClean="0">
                <a:latin typeface="Garamond" pitchFamily="18" charset="0"/>
              </a:rPr>
              <a:t>Benoist </a:t>
            </a:r>
            <a:r>
              <a:rPr lang="fr-FR" dirty="0" err="1" smtClean="0">
                <a:latin typeface="Garamond" pitchFamily="18" charset="0"/>
              </a:rPr>
              <a:t>Couliou</a:t>
            </a:r>
            <a:endParaRPr lang="fr-FR" dirty="0">
              <a:latin typeface="Garamond" pitchFamily="18" charset="0"/>
            </a:endParaRPr>
          </a:p>
        </p:txBody>
      </p:sp>
    </p:spTree>
    <p:extLst>
      <p:ext uri="{BB962C8B-B14F-4D97-AF65-F5344CB8AC3E}">
        <p14:creationId xmlns:p14="http://schemas.microsoft.com/office/powerpoint/2010/main" val="1660296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321" y="594360"/>
            <a:ext cx="9613861" cy="1325880"/>
          </a:xfrm>
        </p:spPr>
        <p:txBody>
          <a:bodyPr>
            <a:normAutofit/>
          </a:bodyPr>
          <a:lstStyle/>
          <a:p>
            <a:r>
              <a:rPr lang="fr-FR" sz="5400" b="1" dirty="0" smtClean="0">
                <a:solidFill>
                  <a:schemeClr val="accent1">
                    <a:lumMod val="60000"/>
                    <a:lumOff val="40000"/>
                  </a:schemeClr>
                </a:solidFill>
                <a:latin typeface="Garamond" pitchFamily="18" charset="0"/>
              </a:rPr>
              <a:t>Adam, Eve et l’Archange</a:t>
            </a:r>
            <a:endParaRPr lang="fr-FR" sz="5400" b="1" dirty="0">
              <a:solidFill>
                <a:schemeClr val="accent1">
                  <a:lumMod val="60000"/>
                  <a:lumOff val="40000"/>
                </a:schemeClr>
              </a:solidFill>
              <a:latin typeface="Garamond" pitchFamily="18" charset="0"/>
            </a:endParaRPr>
          </a:p>
        </p:txBody>
      </p:sp>
      <p:sp>
        <p:nvSpPr>
          <p:cNvPr id="4" name="Ellipse 3"/>
          <p:cNvSpPr/>
          <p:nvPr/>
        </p:nvSpPr>
        <p:spPr>
          <a:xfrm>
            <a:off x="279565" y="2390894"/>
            <a:ext cx="1706880" cy="1600200"/>
          </a:xfrm>
          <a:prstGeom prst="ellipse">
            <a:avLst/>
          </a:prstGeom>
          <a:solidFill>
            <a:srgbClr val="00B0F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latin typeface="Garamond" panose="02020404030301010803" pitchFamily="18" charset="0"/>
              </a:rPr>
              <a:t>Adam</a:t>
            </a:r>
          </a:p>
          <a:p>
            <a:pPr algn="ctr"/>
            <a:r>
              <a:rPr lang="fr-FR" dirty="0" smtClean="0">
                <a:latin typeface="Garamond" panose="02020404030301010803" pitchFamily="18" charset="0"/>
              </a:rPr>
              <a:t>Mari</a:t>
            </a:r>
          </a:p>
          <a:p>
            <a:pPr algn="ctr"/>
            <a:r>
              <a:rPr lang="fr-FR" dirty="0" smtClean="0">
                <a:latin typeface="Garamond" panose="02020404030301010803" pitchFamily="18" charset="0"/>
              </a:rPr>
              <a:t>Roi</a:t>
            </a:r>
            <a:endParaRPr lang="fr-FR" dirty="0">
              <a:latin typeface="Garamond" panose="02020404030301010803" pitchFamily="18" charset="0"/>
            </a:endParaRPr>
          </a:p>
        </p:txBody>
      </p:sp>
      <p:sp>
        <p:nvSpPr>
          <p:cNvPr id="5" name="Ellipse 4"/>
          <p:cNvSpPr/>
          <p:nvPr/>
        </p:nvSpPr>
        <p:spPr>
          <a:xfrm>
            <a:off x="6278880" y="2385060"/>
            <a:ext cx="1706880" cy="16002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latin typeface="Garamond" panose="02020404030301010803" pitchFamily="18" charset="0"/>
              </a:rPr>
              <a:t>Archange</a:t>
            </a:r>
          </a:p>
          <a:p>
            <a:pPr algn="ctr"/>
            <a:r>
              <a:rPr lang="fr-FR" dirty="0" smtClean="0">
                <a:latin typeface="Garamond" panose="02020404030301010803" pitchFamily="18" charset="0"/>
              </a:rPr>
              <a:t>favori</a:t>
            </a:r>
          </a:p>
          <a:p>
            <a:pPr algn="ctr"/>
            <a:r>
              <a:rPr lang="fr-FR" dirty="0" smtClean="0">
                <a:latin typeface="Garamond" panose="02020404030301010803" pitchFamily="18" charset="0"/>
              </a:rPr>
              <a:t>serviteur</a:t>
            </a:r>
            <a:endParaRPr lang="fr-FR" dirty="0">
              <a:latin typeface="Garamond" panose="02020404030301010803" pitchFamily="18" charset="0"/>
            </a:endParaRPr>
          </a:p>
        </p:txBody>
      </p:sp>
      <p:sp>
        <p:nvSpPr>
          <p:cNvPr id="6" name="Ellipse 5"/>
          <p:cNvSpPr/>
          <p:nvPr/>
        </p:nvSpPr>
        <p:spPr>
          <a:xfrm>
            <a:off x="3337560" y="2385060"/>
            <a:ext cx="1706880" cy="1600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latin typeface="Garamond" panose="02020404030301010803" pitchFamily="18" charset="0"/>
              </a:rPr>
              <a:t>Eve</a:t>
            </a:r>
          </a:p>
          <a:p>
            <a:pPr algn="ctr"/>
            <a:r>
              <a:rPr lang="fr-FR" dirty="0" smtClean="0">
                <a:latin typeface="Garamond" panose="02020404030301010803" pitchFamily="18" charset="0"/>
              </a:rPr>
              <a:t>Epouse</a:t>
            </a:r>
          </a:p>
          <a:p>
            <a:pPr algn="ctr"/>
            <a:r>
              <a:rPr lang="fr-FR" dirty="0" smtClean="0">
                <a:latin typeface="Garamond" panose="02020404030301010803" pitchFamily="18" charset="0"/>
              </a:rPr>
              <a:t>Reine</a:t>
            </a:r>
            <a:endParaRPr lang="fr-FR" dirty="0">
              <a:latin typeface="Garamond" panose="02020404030301010803" pitchFamily="18" charset="0"/>
            </a:endParaRPr>
          </a:p>
        </p:txBody>
      </p:sp>
      <p:sp>
        <p:nvSpPr>
          <p:cNvPr id="10" name="Ellipse 9"/>
          <p:cNvSpPr/>
          <p:nvPr/>
        </p:nvSpPr>
        <p:spPr>
          <a:xfrm>
            <a:off x="279565" y="4671061"/>
            <a:ext cx="1706880" cy="1600200"/>
          </a:xfrm>
          <a:prstGeom prst="ellipse">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latin typeface="Garamond" panose="02020404030301010803" pitchFamily="18" charset="0"/>
              </a:rPr>
              <a:t>Adam</a:t>
            </a:r>
          </a:p>
          <a:p>
            <a:pPr algn="ctr"/>
            <a:r>
              <a:rPr lang="fr-FR" dirty="0" smtClean="0">
                <a:latin typeface="Garamond" panose="02020404030301010803" pitchFamily="18" charset="0"/>
              </a:rPr>
              <a:t>Mari</a:t>
            </a:r>
          </a:p>
          <a:p>
            <a:pPr algn="ctr"/>
            <a:r>
              <a:rPr lang="fr-FR" dirty="0" smtClean="0">
                <a:latin typeface="Garamond" panose="02020404030301010803" pitchFamily="18" charset="0"/>
              </a:rPr>
              <a:t>Roi</a:t>
            </a:r>
            <a:endParaRPr lang="fr-FR" dirty="0">
              <a:latin typeface="Garamond" panose="02020404030301010803" pitchFamily="18" charset="0"/>
            </a:endParaRPr>
          </a:p>
        </p:txBody>
      </p:sp>
      <p:sp>
        <p:nvSpPr>
          <p:cNvPr id="13" name="Ellipse 12"/>
          <p:cNvSpPr/>
          <p:nvPr/>
        </p:nvSpPr>
        <p:spPr>
          <a:xfrm>
            <a:off x="6278880" y="4646295"/>
            <a:ext cx="1706880" cy="16002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latin typeface="Garamond" panose="02020404030301010803" pitchFamily="18" charset="0"/>
              </a:rPr>
              <a:t>Archange</a:t>
            </a:r>
          </a:p>
          <a:p>
            <a:pPr algn="ctr"/>
            <a:r>
              <a:rPr lang="fr-FR" dirty="0" smtClean="0">
                <a:latin typeface="Garamond" panose="02020404030301010803" pitchFamily="18" charset="0"/>
              </a:rPr>
              <a:t>favori</a:t>
            </a:r>
          </a:p>
          <a:p>
            <a:pPr algn="ctr"/>
            <a:r>
              <a:rPr lang="fr-FR" dirty="0" smtClean="0">
                <a:latin typeface="Garamond" panose="02020404030301010803" pitchFamily="18" charset="0"/>
              </a:rPr>
              <a:t>serviteur</a:t>
            </a:r>
            <a:endParaRPr lang="fr-FR" dirty="0">
              <a:latin typeface="Garamond" panose="02020404030301010803" pitchFamily="18" charset="0"/>
            </a:endParaRPr>
          </a:p>
        </p:txBody>
      </p:sp>
      <p:sp>
        <p:nvSpPr>
          <p:cNvPr id="14" name="Ellipse 13"/>
          <p:cNvSpPr/>
          <p:nvPr/>
        </p:nvSpPr>
        <p:spPr>
          <a:xfrm>
            <a:off x="3337560" y="4646295"/>
            <a:ext cx="1706880" cy="1600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latin typeface="Garamond" panose="02020404030301010803" pitchFamily="18" charset="0"/>
              </a:rPr>
              <a:t>Eve</a:t>
            </a:r>
          </a:p>
          <a:p>
            <a:pPr algn="ctr"/>
            <a:r>
              <a:rPr lang="fr-FR" dirty="0" smtClean="0">
                <a:latin typeface="Garamond" panose="02020404030301010803" pitchFamily="18" charset="0"/>
              </a:rPr>
              <a:t>Epouse</a:t>
            </a:r>
          </a:p>
          <a:p>
            <a:pPr algn="ctr"/>
            <a:r>
              <a:rPr lang="fr-FR" dirty="0" smtClean="0">
                <a:latin typeface="Garamond" panose="02020404030301010803" pitchFamily="18" charset="0"/>
              </a:rPr>
              <a:t>Reine</a:t>
            </a:r>
            <a:endParaRPr lang="fr-FR" dirty="0">
              <a:latin typeface="Garamond" panose="02020404030301010803" pitchFamily="18" charset="0"/>
            </a:endParaRPr>
          </a:p>
        </p:txBody>
      </p:sp>
      <p:sp>
        <p:nvSpPr>
          <p:cNvPr id="15" name="Flèche droite 14"/>
          <p:cNvSpPr/>
          <p:nvPr/>
        </p:nvSpPr>
        <p:spPr>
          <a:xfrm>
            <a:off x="1986446" y="2766060"/>
            <a:ext cx="1351114" cy="838200"/>
          </a:xfrm>
          <a:prstGeom prst="rightArrow">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6" name="Rectangle 15"/>
          <p:cNvSpPr/>
          <p:nvPr/>
        </p:nvSpPr>
        <p:spPr>
          <a:xfrm>
            <a:off x="1696529" y="3794278"/>
            <a:ext cx="1774845" cy="461665"/>
          </a:xfrm>
          <a:prstGeom prst="rect">
            <a:avLst/>
          </a:prstGeom>
        </p:spPr>
        <p:txBody>
          <a:bodyPr wrap="none">
            <a:spAutoFit/>
          </a:bodyPr>
          <a:lstStyle/>
          <a:p>
            <a:r>
              <a:rPr lang="fr-FR" sz="2400" dirty="0">
                <a:latin typeface="Garamond" panose="02020404030301010803" pitchFamily="18" charset="0"/>
              </a:rPr>
              <a:t>amour/vérité</a:t>
            </a:r>
          </a:p>
        </p:txBody>
      </p:sp>
      <p:sp>
        <p:nvSpPr>
          <p:cNvPr id="18" name="Flèche droite 17"/>
          <p:cNvSpPr/>
          <p:nvPr/>
        </p:nvSpPr>
        <p:spPr>
          <a:xfrm>
            <a:off x="5044440" y="2766060"/>
            <a:ext cx="1234440" cy="838200"/>
          </a:xfrm>
          <a:prstGeom prst="rightArrow">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20" name="Flèche droite 19"/>
          <p:cNvSpPr/>
          <p:nvPr/>
        </p:nvSpPr>
        <p:spPr>
          <a:xfrm rot="10800000">
            <a:off x="5044440" y="4989195"/>
            <a:ext cx="1234440" cy="8382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21" name="Flèche droite 20"/>
          <p:cNvSpPr/>
          <p:nvPr/>
        </p:nvSpPr>
        <p:spPr>
          <a:xfrm rot="10800000">
            <a:off x="1986445" y="5027295"/>
            <a:ext cx="1234440" cy="8382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22" name="Rectangle 21"/>
          <p:cNvSpPr/>
          <p:nvPr/>
        </p:nvSpPr>
        <p:spPr>
          <a:xfrm>
            <a:off x="4968240" y="6442829"/>
            <a:ext cx="2332690" cy="369332"/>
          </a:xfrm>
          <a:prstGeom prst="rect">
            <a:avLst/>
          </a:prstGeom>
        </p:spPr>
        <p:txBody>
          <a:bodyPr wrap="none">
            <a:spAutoFit/>
          </a:bodyPr>
          <a:lstStyle/>
          <a:p>
            <a:r>
              <a:rPr lang="fr-FR" dirty="0" smtClean="0"/>
              <a:t>séduction/mensonge</a:t>
            </a:r>
            <a:endParaRPr lang="fr-FR" dirty="0"/>
          </a:p>
        </p:txBody>
      </p:sp>
      <p:sp>
        <p:nvSpPr>
          <p:cNvPr id="23" name="Rectangle 22"/>
          <p:cNvSpPr/>
          <p:nvPr/>
        </p:nvSpPr>
        <p:spPr>
          <a:xfrm>
            <a:off x="1437320" y="6467594"/>
            <a:ext cx="2332690" cy="369332"/>
          </a:xfrm>
          <a:prstGeom prst="rect">
            <a:avLst/>
          </a:prstGeom>
        </p:spPr>
        <p:txBody>
          <a:bodyPr wrap="none">
            <a:spAutoFit/>
          </a:bodyPr>
          <a:lstStyle/>
          <a:p>
            <a:r>
              <a:rPr lang="fr-FR" dirty="0" smtClean="0"/>
              <a:t>séduction/mensonge</a:t>
            </a:r>
            <a:endParaRPr lang="fr-FR" dirty="0"/>
          </a:p>
        </p:txBody>
      </p:sp>
      <p:sp>
        <p:nvSpPr>
          <p:cNvPr id="3" name="Rectangle 2"/>
          <p:cNvSpPr/>
          <p:nvPr/>
        </p:nvSpPr>
        <p:spPr>
          <a:xfrm>
            <a:off x="7995756" y="2913935"/>
            <a:ext cx="2571153" cy="369332"/>
          </a:xfrm>
          <a:prstGeom prst="rect">
            <a:avLst/>
          </a:prstGeom>
        </p:spPr>
        <p:txBody>
          <a:bodyPr wrap="none">
            <a:spAutoFit/>
          </a:bodyPr>
          <a:lstStyle/>
          <a:p>
            <a:r>
              <a:rPr lang="fr-FR" dirty="0" smtClean="0">
                <a:latin typeface="Garamond" pitchFamily="18" charset="0"/>
              </a:rPr>
              <a:t>Sphère d’influence du bien</a:t>
            </a:r>
            <a:endParaRPr lang="fr-FR" dirty="0"/>
          </a:p>
        </p:txBody>
      </p:sp>
      <p:sp>
        <p:nvSpPr>
          <p:cNvPr id="24" name="Rectangle 23"/>
          <p:cNvSpPr/>
          <p:nvPr/>
        </p:nvSpPr>
        <p:spPr>
          <a:xfrm>
            <a:off x="7995756" y="5223629"/>
            <a:ext cx="2513445" cy="369332"/>
          </a:xfrm>
          <a:prstGeom prst="rect">
            <a:avLst/>
          </a:prstGeom>
        </p:spPr>
        <p:txBody>
          <a:bodyPr wrap="none">
            <a:spAutoFit/>
          </a:bodyPr>
          <a:lstStyle/>
          <a:p>
            <a:r>
              <a:rPr lang="fr-FR" dirty="0" smtClean="0">
                <a:latin typeface="Garamond" pitchFamily="18" charset="0"/>
              </a:rPr>
              <a:t>Sphère d’influence du mal</a:t>
            </a:r>
            <a:endParaRPr lang="fr-FR" dirty="0"/>
          </a:p>
        </p:txBody>
      </p:sp>
      <p:sp>
        <p:nvSpPr>
          <p:cNvPr id="25" name="Rectangle 24"/>
          <p:cNvSpPr/>
          <p:nvPr/>
        </p:nvSpPr>
        <p:spPr>
          <a:xfrm>
            <a:off x="4705814" y="3780809"/>
            <a:ext cx="1774845" cy="461665"/>
          </a:xfrm>
          <a:prstGeom prst="rect">
            <a:avLst/>
          </a:prstGeom>
        </p:spPr>
        <p:txBody>
          <a:bodyPr wrap="none">
            <a:spAutoFit/>
          </a:bodyPr>
          <a:lstStyle/>
          <a:p>
            <a:r>
              <a:rPr lang="fr-FR" sz="2400" dirty="0">
                <a:latin typeface="Garamond" panose="02020404030301010803" pitchFamily="18" charset="0"/>
              </a:rPr>
              <a:t>amour/vérité</a:t>
            </a:r>
          </a:p>
        </p:txBody>
      </p:sp>
    </p:spTree>
    <p:extLst>
      <p:ext uri="{BB962C8B-B14F-4D97-AF65-F5344CB8AC3E}">
        <p14:creationId xmlns:p14="http://schemas.microsoft.com/office/powerpoint/2010/main" val="2587383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solidFill>
                  <a:schemeClr val="accent2">
                    <a:lumMod val="60000"/>
                    <a:lumOff val="40000"/>
                  </a:schemeClr>
                </a:solidFill>
                <a:latin typeface="Garamond" panose="02020404030301010803" pitchFamily="18" charset="0"/>
              </a:rPr>
              <a:t>Variantes : Othello, </a:t>
            </a:r>
            <a:r>
              <a:rPr lang="fr-FR" b="1" dirty="0" err="1" smtClean="0">
                <a:solidFill>
                  <a:schemeClr val="accent2">
                    <a:lumMod val="60000"/>
                    <a:lumOff val="40000"/>
                  </a:schemeClr>
                </a:solidFill>
                <a:latin typeface="Garamond" panose="02020404030301010803" pitchFamily="18" charset="0"/>
              </a:rPr>
              <a:t>Desdémone</a:t>
            </a:r>
            <a:r>
              <a:rPr lang="fr-FR" b="1" dirty="0" smtClean="0">
                <a:solidFill>
                  <a:schemeClr val="accent2">
                    <a:lumMod val="60000"/>
                    <a:lumOff val="40000"/>
                  </a:schemeClr>
                </a:solidFill>
                <a:latin typeface="Garamond" panose="02020404030301010803" pitchFamily="18" charset="0"/>
              </a:rPr>
              <a:t>, </a:t>
            </a:r>
            <a:r>
              <a:rPr lang="fr-FR" b="1" dirty="0" err="1" smtClean="0">
                <a:solidFill>
                  <a:schemeClr val="accent2">
                    <a:lumMod val="60000"/>
                    <a:lumOff val="40000"/>
                  </a:schemeClr>
                </a:solidFill>
                <a:latin typeface="Garamond" panose="02020404030301010803" pitchFamily="18" charset="0"/>
              </a:rPr>
              <a:t>Iago</a:t>
            </a:r>
            <a:r>
              <a:rPr lang="fr-FR" b="1" dirty="0" smtClean="0">
                <a:solidFill>
                  <a:schemeClr val="accent2">
                    <a:lumMod val="60000"/>
                    <a:lumOff val="40000"/>
                  </a:schemeClr>
                </a:solidFill>
                <a:latin typeface="Garamond" panose="02020404030301010803" pitchFamily="18" charset="0"/>
              </a:rPr>
              <a:t/>
            </a:r>
            <a:br>
              <a:rPr lang="fr-FR" b="1" dirty="0" smtClean="0">
                <a:solidFill>
                  <a:schemeClr val="accent2">
                    <a:lumMod val="60000"/>
                    <a:lumOff val="40000"/>
                  </a:schemeClr>
                </a:solidFill>
                <a:latin typeface="Garamond" panose="02020404030301010803" pitchFamily="18" charset="0"/>
              </a:rPr>
            </a:br>
            <a:r>
              <a:rPr lang="fr-FR" b="1" dirty="0" smtClean="0">
                <a:solidFill>
                  <a:schemeClr val="accent2">
                    <a:lumMod val="60000"/>
                    <a:lumOff val="40000"/>
                  </a:schemeClr>
                </a:solidFill>
                <a:latin typeface="Garamond" panose="02020404030301010803" pitchFamily="18" charset="0"/>
              </a:rPr>
              <a:t>Voir aussi Faust, Gretchen, </a:t>
            </a:r>
            <a:r>
              <a:rPr lang="fr-FR" b="1" dirty="0" err="1" smtClean="0">
                <a:solidFill>
                  <a:schemeClr val="accent2">
                    <a:lumMod val="60000"/>
                    <a:lumOff val="40000"/>
                  </a:schemeClr>
                </a:solidFill>
                <a:latin typeface="Garamond" panose="02020404030301010803" pitchFamily="18" charset="0"/>
              </a:rPr>
              <a:t>Mephistopheles</a:t>
            </a:r>
            <a:endParaRPr lang="fr-FR" b="1" dirty="0">
              <a:solidFill>
                <a:schemeClr val="accent2">
                  <a:lumMod val="60000"/>
                  <a:lumOff val="40000"/>
                </a:schemeClr>
              </a:solidFill>
              <a:latin typeface="Garamond" panose="02020404030301010803" pitchFamily="18" charset="0"/>
            </a:endParaRPr>
          </a:p>
        </p:txBody>
      </p:sp>
      <p:pic>
        <p:nvPicPr>
          <p:cNvPr id="4098" name="Picture 2" descr="http://www.bardometer.com/images/BardOnTheBeach2009Othell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3696" y="2161442"/>
            <a:ext cx="2941320" cy="44077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1040" y="2103180"/>
            <a:ext cx="6522720" cy="4524315"/>
          </a:xfrm>
          <a:prstGeom prst="rect">
            <a:avLst/>
          </a:prstGeom>
        </p:spPr>
        <p:txBody>
          <a:bodyPr wrap="square">
            <a:spAutoFit/>
          </a:bodyPr>
          <a:lstStyle/>
          <a:p>
            <a:r>
              <a:rPr lang="fr-FR" sz="2400" b="1" dirty="0" err="1" smtClean="0">
                <a:latin typeface="Garamond" pitchFamily="18" charset="0"/>
              </a:rPr>
              <a:t>Iago</a:t>
            </a:r>
            <a:r>
              <a:rPr lang="fr-FR" sz="2400" b="1" dirty="0" smtClean="0">
                <a:latin typeface="Garamond" pitchFamily="18" charset="0"/>
              </a:rPr>
              <a:t>, </a:t>
            </a:r>
            <a:r>
              <a:rPr lang="fr-FR" sz="2400" dirty="0" smtClean="0">
                <a:latin typeface="Garamond" pitchFamily="18" charset="0"/>
              </a:rPr>
              <a:t>personnage </a:t>
            </a:r>
            <a:r>
              <a:rPr lang="fr-FR" sz="2400" dirty="0">
                <a:latin typeface="Garamond" pitchFamily="18" charset="0"/>
              </a:rPr>
              <a:t>de la pièce </a:t>
            </a:r>
            <a:r>
              <a:rPr lang="fr-FR" sz="2400" i="1" dirty="0">
                <a:latin typeface="Garamond" pitchFamily="18" charset="0"/>
              </a:rPr>
              <a:t>Othello </a:t>
            </a:r>
            <a:r>
              <a:rPr lang="fr-FR" sz="2400" dirty="0" smtClean="0">
                <a:latin typeface="Garamond" pitchFamily="18" charset="0"/>
              </a:rPr>
              <a:t>de</a:t>
            </a:r>
            <a:r>
              <a:rPr lang="fr-FR" sz="2400" dirty="0">
                <a:latin typeface="Garamond" pitchFamily="18" charset="0"/>
              </a:rPr>
              <a:t> </a:t>
            </a:r>
            <a:r>
              <a:rPr lang="fr-FR" sz="2400" dirty="0" smtClean="0">
                <a:latin typeface="Garamond" pitchFamily="18" charset="0"/>
              </a:rPr>
              <a:t>Shakespeare, est </a:t>
            </a:r>
            <a:r>
              <a:rPr lang="fr-FR" sz="2400" dirty="0">
                <a:latin typeface="Garamond" pitchFamily="18" charset="0"/>
              </a:rPr>
              <a:t>un officier au service du général vénitien Othello. Ce dernier a une totale confiance en lui, mais </a:t>
            </a:r>
            <a:r>
              <a:rPr lang="fr-FR" sz="2400" dirty="0" err="1">
                <a:latin typeface="Garamond" pitchFamily="18" charset="0"/>
              </a:rPr>
              <a:t>Iago</a:t>
            </a:r>
            <a:r>
              <a:rPr lang="fr-FR" sz="2400" dirty="0">
                <a:latin typeface="Garamond" pitchFamily="18" charset="0"/>
              </a:rPr>
              <a:t> le hait secrètement : il est persuadé que sa femme, Emilia, le trompe avec Othello, et est mécontent d'avoir été supplanté par </a:t>
            </a:r>
            <a:r>
              <a:rPr lang="fr-FR" sz="2400" dirty="0" err="1">
                <a:latin typeface="Garamond" pitchFamily="18" charset="0"/>
              </a:rPr>
              <a:t>Cassio</a:t>
            </a:r>
            <a:r>
              <a:rPr lang="fr-FR" sz="2400" dirty="0">
                <a:latin typeface="Garamond" pitchFamily="18" charset="0"/>
              </a:rPr>
              <a:t> pour une promotion. </a:t>
            </a:r>
            <a:r>
              <a:rPr lang="fr-FR" sz="2400" dirty="0" err="1" smtClean="0">
                <a:latin typeface="Garamond" pitchFamily="18" charset="0"/>
              </a:rPr>
              <a:t>Iago</a:t>
            </a:r>
            <a:r>
              <a:rPr lang="fr-FR" sz="2400" dirty="0" smtClean="0">
                <a:latin typeface="Garamond" pitchFamily="18" charset="0"/>
              </a:rPr>
              <a:t> emploie </a:t>
            </a:r>
            <a:r>
              <a:rPr lang="fr-FR" sz="2400" dirty="0">
                <a:latin typeface="Garamond" pitchFamily="18" charset="0"/>
              </a:rPr>
              <a:t>toute sa ruse à détruire Othello, en lui faisant croire que sa </a:t>
            </a:r>
            <a:r>
              <a:rPr lang="fr-FR" sz="2400" dirty="0" smtClean="0">
                <a:latin typeface="Garamond" pitchFamily="18" charset="0"/>
              </a:rPr>
              <a:t>femme </a:t>
            </a:r>
            <a:r>
              <a:rPr lang="fr-FR" sz="2400" dirty="0" err="1" smtClean="0">
                <a:latin typeface="Garamond" pitchFamily="18" charset="0"/>
              </a:rPr>
              <a:t>Desdémone</a:t>
            </a:r>
            <a:r>
              <a:rPr lang="fr-FR" sz="2400" dirty="0">
                <a:latin typeface="Garamond" pitchFamily="18" charset="0"/>
              </a:rPr>
              <a:t> le trompe avec </a:t>
            </a:r>
            <a:r>
              <a:rPr lang="fr-FR" sz="2400" dirty="0" err="1">
                <a:latin typeface="Garamond" pitchFamily="18" charset="0"/>
              </a:rPr>
              <a:t>Cassio</a:t>
            </a:r>
            <a:r>
              <a:rPr lang="fr-FR" sz="2400" dirty="0">
                <a:latin typeface="Garamond" pitchFamily="18" charset="0"/>
              </a:rPr>
              <a:t>. Fou de jalousie, Othello finit par tuer sa femme, mais les plans de </a:t>
            </a:r>
            <a:r>
              <a:rPr lang="fr-FR" sz="2400" dirty="0" err="1">
                <a:latin typeface="Garamond" pitchFamily="18" charset="0"/>
              </a:rPr>
              <a:t>Iago</a:t>
            </a:r>
            <a:r>
              <a:rPr lang="fr-FR" sz="2400" dirty="0">
                <a:latin typeface="Garamond" pitchFamily="18" charset="0"/>
              </a:rPr>
              <a:t> sont révélés par Emilia et il est arrêté, tandis qu'Othello se suicide.</a:t>
            </a:r>
            <a:endParaRPr lang="fr-FR" sz="2400" dirty="0"/>
          </a:p>
        </p:txBody>
      </p:sp>
    </p:spTree>
    <p:extLst>
      <p:ext uri="{BB962C8B-B14F-4D97-AF65-F5344CB8AC3E}">
        <p14:creationId xmlns:p14="http://schemas.microsoft.com/office/powerpoint/2010/main" val="4293348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solidFill>
                  <a:schemeClr val="accent2">
                    <a:lumMod val="40000"/>
                    <a:lumOff val="60000"/>
                  </a:schemeClr>
                </a:solidFill>
                <a:effectLst>
                  <a:outerShdw blurRad="38100" dist="38100" dir="2700000" algn="tl">
                    <a:srgbClr val="000000">
                      <a:alpha val="43137"/>
                    </a:srgbClr>
                  </a:outerShdw>
                </a:effectLst>
                <a:latin typeface="Garamond" pitchFamily="18" charset="0"/>
              </a:rPr>
              <a:t>Définition d’une sphère d’influence</a:t>
            </a:r>
            <a:endParaRPr lang="fr-FR" sz="4000" b="1" dirty="0">
              <a:solidFill>
                <a:schemeClr val="accent2">
                  <a:lumMod val="40000"/>
                  <a:lumOff val="60000"/>
                </a:schemeClr>
              </a:solidFill>
              <a:effectLst>
                <a:outerShdw blurRad="38100" dist="38100" dir="2700000" algn="tl">
                  <a:srgbClr val="000000">
                    <a:alpha val="43137"/>
                  </a:srgbClr>
                </a:outerShdw>
              </a:effectLst>
              <a:latin typeface="Garamond" pitchFamily="18" charset="0"/>
            </a:endParaRPr>
          </a:p>
        </p:txBody>
      </p:sp>
      <p:sp>
        <p:nvSpPr>
          <p:cNvPr id="3" name="Espace réservé du contenu 2"/>
          <p:cNvSpPr>
            <a:spLocks noGrp="1"/>
          </p:cNvSpPr>
          <p:nvPr>
            <p:ph idx="1"/>
          </p:nvPr>
        </p:nvSpPr>
        <p:spPr>
          <a:xfrm>
            <a:off x="649841" y="2047313"/>
            <a:ext cx="9759079" cy="4612567"/>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r>
              <a:rPr lang="fr-FR" b="1" u="sng" dirty="0" smtClean="0">
                <a:latin typeface="Garamond" pitchFamily="18" charset="0"/>
              </a:rPr>
              <a:t>1</a:t>
            </a:r>
            <a:r>
              <a:rPr lang="fr-FR" b="1" u="sng" dirty="0" smtClean="0">
                <a:effectLst>
                  <a:outerShdw blurRad="38100" dist="38100" dir="2700000" algn="tl">
                    <a:srgbClr val="000000">
                      <a:alpha val="43137"/>
                    </a:srgbClr>
                  </a:outerShdw>
                </a:effectLst>
                <a:latin typeface="Garamond" pitchFamily="18" charset="0"/>
              </a:rPr>
              <a:t>. Relations internationales </a:t>
            </a:r>
            <a:r>
              <a:rPr lang="fr-FR" b="1" dirty="0" smtClean="0">
                <a:effectLst>
                  <a:outerShdw blurRad="38100" dist="38100" dir="2700000" algn="tl">
                    <a:srgbClr val="000000">
                      <a:alpha val="43137"/>
                    </a:srgbClr>
                  </a:outerShdw>
                </a:effectLst>
                <a:latin typeface="Garamond" pitchFamily="18" charset="0"/>
              </a:rPr>
              <a:t>: </a:t>
            </a:r>
            <a:r>
              <a:rPr lang="fr-FR" dirty="0" smtClean="0">
                <a:latin typeface="Garamond" pitchFamily="18" charset="0"/>
              </a:rPr>
              <a:t>région du monde sur </a:t>
            </a:r>
            <a:r>
              <a:rPr lang="fr-FR" dirty="0">
                <a:latin typeface="Garamond" pitchFamily="18" charset="0"/>
              </a:rPr>
              <a:t>laquelle un État </a:t>
            </a:r>
            <a:r>
              <a:rPr lang="fr-FR" dirty="0" smtClean="0">
                <a:latin typeface="Garamond" pitchFamily="18" charset="0"/>
              </a:rPr>
              <a:t>exerce d’importantes </a:t>
            </a:r>
            <a:r>
              <a:rPr lang="fr-FR" dirty="0">
                <a:latin typeface="Garamond" pitchFamily="18" charset="0"/>
              </a:rPr>
              <a:t>influences </a:t>
            </a:r>
            <a:r>
              <a:rPr lang="fr-FR" dirty="0" smtClean="0">
                <a:latin typeface="Garamond" pitchFamily="18" charset="0"/>
              </a:rPr>
              <a:t>politiques, culturelles, économiques</a:t>
            </a:r>
            <a:r>
              <a:rPr lang="fr-FR" dirty="0">
                <a:latin typeface="Garamond" pitchFamily="18" charset="0"/>
              </a:rPr>
              <a:t>, </a:t>
            </a:r>
            <a:r>
              <a:rPr lang="fr-FR" dirty="0" smtClean="0">
                <a:latin typeface="Garamond" pitchFamily="18" charset="0"/>
              </a:rPr>
              <a:t>militaires. Influence des grandes puissances, des puissances moyennes, des organisations internationales (ONU, Union Européenne)</a:t>
            </a:r>
          </a:p>
          <a:p>
            <a:r>
              <a:rPr lang="fr-FR" b="1" u="sng" dirty="0" smtClean="0">
                <a:effectLst>
                  <a:outerShdw blurRad="38100" dist="38100" dir="2700000" algn="tl">
                    <a:srgbClr val="000000">
                      <a:alpha val="43137"/>
                    </a:srgbClr>
                  </a:outerShdw>
                </a:effectLst>
                <a:latin typeface="Garamond" pitchFamily="18" charset="0"/>
              </a:rPr>
              <a:t>2. Affaires : </a:t>
            </a:r>
            <a:r>
              <a:rPr lang="fr-FR" dirty="0" smtClean="0">
                <a:latin typeface="Garamond" pitchFamily="18" charset="0"/>
              </a:rPr>
              <a:t>sphère d’influence des grandes entreprises sur un certain marché ou une gamme de produit </a:t>
            </a:r>
          </a:p>
          <a:p>
            <a:r>
              <a:rPr lang="fr-FR" b="1" u="sng" dirty="0" smtClean="0">
                <a:effectLst>
                  <a:outerShdw blurRad="38100" dist="38100" dir="2700000" algn="tl">
                    <a:srgbClr val="000000">
                      <a:alpha val="43137"/>
                    </a:srgbClr>
                  </a:outerShdw>
                </a:effectLst>
                <a:latin typeface="Garamond" pitchFamily="18" charset="0"/>
              </a:rPr>
              <a:t>3. Géographie : </a:t>
            </a:r>
            <a:r>
              <a:rPr lang="fr-FR" dirty="0" smtClean="0">
                <a:latin typeface="Garamond" pitchFamily="18" charset="0"/>
              </a:rPr>
              <a:t>rayonnement politique, économique, culturel d’une grande ville sur son aire urbaine, son bassin, voire les régions autour. De part et d’autre des Pyrénées, Barcelone a une sphère d’influence plus étendue que Toulouse, par sa taille et son rayonnement historique et culturel.</a:t>
            </a:r>
          </a:p>
          <a:p>
            <a:r>
              <a:rPr lang="fr-FR" b="1" u="sng" dirty="0" smtClean="0">
                <a:effectLst>
                  <a:outerShdw blurRad="38100" dist="38100" dir="2700000" algn="tl">
                    <a:srgbClr val="000000">
                      <a:alpha val="43137"/>
                    </a:srgbClr>
                  </a:outerShdw>
                </a:effectLst>
                <a:latin typeface="Garamond" pitchFamily="18" charset="0"/>
              </a:rPr>
              <a:t>4. relations interpersonnelles</a:t>
            </a:r>
            <a:r>
              <a:rPr lang="fr-FR" dirty="0" smtClean="0">
                <a:effectLst>
                  <a:outerShdw blurRad="38100" dist="38100" dir="2700000" algn="tl">
                    <a:srgbClr val="000000">
                      <a:alpha val="43137"/>
                    </a:srgbClr>
                  </a:outerShdw>
                </a:effectLst>
                <a:latin typeface="Garamond" pitchFamily="18" charset="0"/>
              </a:rPr>
              <a:t>, </a:t>
            </a:r>
            <a:r>
              <a:rPr lang="fr-FR" dirty="0" smtClean="0">
                <a:latin typeface="Garamond" pitchFamily="18" charset="0"/>
              </a:rPr>
              <a:t>on distingue le cercle intime et proche, les relations amicales et régulières, les rapports plus distants, et les inconnus. </a:t>
            </a:r>
          </a:p>
          <a:p>
            <a:r>
              <a:rPr lang="fr-FR" dirty="0" smtClean="0">
                <a:solidFill>
                  <a:srgbClr val="FF0000"/>
                </a:solidFill>
                <a:latin typeface="Garamond" pitchFamily="18" charset="0"/>
              </a:rPr>
              <a:t>Dans la notion de sphère d’influence, il y a des enjeux de rayonnement, de diffusion positive, ou alors de soumission à un pouvoir qui peut être hostile ou inamical</a:t>
            </a:r>
            <a:r>
              <a:rPr lang="fr-FR" dirty="0" smtClean="0">
                <a:solidFill>
                  <a:srgbClr val="FF0000"/>
                </a:solidFill>
              </a:rPr>
              <a:t>.</a:t>
            </a:r>
            <a:endParaRPr lang="fr-FR" dirty="0">
              <a:solidFill>
                <a:srgbClr val="FF0000"/>
              </a:solidFill>
            </a:endParaRPr>
          </a:p>
          <a:p>
            <a:endParaRPr lang="fr-FR" dirty="0">
              <a:solidFill>
                <a:srgbClr val="FF0000"/>
              </a:solidFill>
            </a:endParaRPr>
          </a:p>
        </p:txBody>
      </p:sp>
    </p:spTree>
    <p:extLst>
      <p:ext uri="{BB962C8B-B14F-4D97-AF65-F5344CB8AC3E}">
        <p14:creationId xmlns:p14="http://schemas.microsoft.com/office/powerpoint/2010/main" val="4270005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smtClean="0">
                <a:solidFill>
                  <a:schemeClr val="accent2">
                    <a:lumMod val="40000"/>
                    <a:lumOff val="60000"/>
                  </a:schemeClr>
                </a:solidFill>
                <a:effectLst>
                  <a:outerShdw blurRad="38100" dist="38100" dir="2700000" algn="tl">
                    <a:srgbClr val="000000">
                      <a:alpha val="43137"/>
                    </a:srgbClr>
                  </a:outerShdw>
                </a:effectLst>
                <a:latin typeface="Garamond" panose="02020404030301010803" pitchFamily="18" charset="0"/>
              </a:rPr>
              <a:t>Aspects </a:t>
            </a:r>
            <a:r>
              <a:rPr lang="fr-FR" sz="3200" b="1" dirty="0" smtClean="0">
                <a:solidFill>
                  <a:schemeClr val="accent2">
                    <a:lumMod val="40000"/>
                    <a:lumOff val="60000"/>
                  </a:schemeClr>
                </a:solidFill>
                <a:effectLst>
                  <a:outerShdw blurRad="38100" dist="38100" dir="2700000" algn="tl">
                    <a:srgbClr val="000000">
                      <a:alpha val="43137"/>
                    </a:srgbClr>
                  </a:outerShdw>
                </a:effectLst>
                <a:latin typeface="Garamond" panose="02020404030301010803" pitchFamily="18" charset="0"/>
              </a:rPr>
              <a:t>intérieurs de la première guerre mondiale</a:t>
            </a:r>
            <a:endParaRPr lang="fr-FR" sz="3200" b="1" dirty="0">
              <a:solidFill>
                <a:schemeClr val="accent2">
                  <a:lumMod val="40000"/>
                  <a:lumOff val="60000"/>
                </a:schemeClr>
              </a:solidFill>
              <a:effectLst>
                <a:outerShdw blurRad="38100" dist="38100" dir="2700000" algn="tl">
                  <a:srgbClr val="000000">
                    <a:alpha val="43137"/>
                  </a:srgbClr>
                </a:outerShdw>
              </a:effectLst>
              <a:latin typeface="Garamond" panose="02020404030301010803" pitchFamily="18" charset="0"/>
            </a:endParaRPr>
          </a:p>
        </p:txBody>
      </p:sp>
      <p:sp>
        <p:nvSpPr>
          <p:cNvPr id="3" name="Espace réservé du contenu 2"/>
          <p:cNvSpPr>
            <a:spLocks noGrp="1"/>
          </p:cNvSpPr>
          <p:nvPr>
            <p:ph idx="1"/>
          </p:nvPr>
        </p:nvSpPr>
        <p:spPr>
          <a:xfrm>
            <a:off x="300739" y="2207394"/>
            <a:ext cx="4539779" cy="4494196"/>
          </a:xfrm>
        </p:spPr>
        <p:txBody>
          <a:bodyPr>
            <a:normAutofit/>
          </a:bodyPr>
          <a:lstStyle/>
          <a:p>
            <a:r>
              <a:rPr lang="fr-FR" dirty="0" smtClean="0">
                <a:latin typeface="Garamond" pitchFamily="18" charset="0"/>
              </a:rPr>
              <a:t>Premier épisode du combat  planétaire entre Caïn et Abel</a:t>
            </a:r>
          </a:p>
          <a:p>
            <a:r>
              <a:rPr lang="fr-FR" dirty="0" smtClean="0">
                <a:latin typeface="Garamond" pitchFamily="18" charset="0"/>
              </a:rPr>
              <a:t>La triple alliance des empereurs allemand (</a:t>
            </a:r>
            <a:r>
              <a:rPr lang="fr-FR" dirty="0" smtClean="0">
                <a:latin typeface="Garamond" pitchFamily="18" charset="0"/>
              </a:rPr>
              <a:t>pays de type </a:t>
            </a:r>
            <a:r>
              <a:rPr lang="fr-FR" dirty="0" smtClean="0">
                <a:latin typeface="Garamond" pitchFamily="18" charset="0"/>
              </a:rPr>
              <a:t>Adam), autrichien (pays de type Eve) et ottoman (pays de type archange) combat la Russi</a:t>
            </a:r>
            <a:r>
              <a:rPr lang="fr-FR" dirty="0" smtClean="0">
                <a:latin typeface="Garamond" pitchFamily="18" charset="0"/>
              </a:rPr>
              <a:t>e, la France (type archange) et la Grande-Bretagne (type Eve). En 1917, la Russie signe une paix séparée, et les Etats-Unis (nation Adam) sauve ses alliés.</a:t>
            </a:r>
            <a:endParaRPr lang="fr-FR" dirty="0" smtClean="0">
              <a:latin typeface="Garamond" pitchFamily="18" charset="0"/>
            </a:endParaRPr>
          </a:p>
        </p:txBody>
      </p:sp>
      <p:pic>
        <p:nvPicPr>
          <p:cNvPr id="1026" name="Picture 2" descr="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8206" y="3582970"/>
            <a:ext cx="5396310" cy="32750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72629" y="3250486"/>
            <a:ext cx="763351" cy="369332"/>
          </a:xfrm>
          <a:prstGeom prst="rect">
            <a:avLst/>
          </a:prstGeom>
        </p:spPr>
        <p:txBody>
          <a:bodyPr wrap="none">
            <a:spAutoFit/>
          </a:bodyPr>
          <a:lstStyle/>
          <a:p>
            <a:r>
              <a:rPr lang="fr-FR" dirty="0"/>
              <a:t>Adam</a:t>
            </a:r>
          </a:p>
        </p:txBody>
      </p:sp>
      <p:sp>
        <p:nvSpPr>
          <p:cNvPr id="6" name="Rectangle 5"/>
          <p:cNvSpPr/>
          <p:nvPr/>
        </p:nvSpPr>
        <p:spPr>
          <a:xfrm>
            <a:off x="6954024" y="3250486"/>
            <a:ext cx="1141659" cy="369332"/>
          </a:xfrm>
          <a:prstGeom prst="rect">
            <a:avLst/>
          </a:prstGeom>
        </p:spPr>
        <p:txBody>
          <a:bodyPr wrap="none">
            <a:spAutoFit/>
          </a:bodyPr>
          <a:lstStyle/>
          <a:p>
            <a:r>
              <a:rPr lang="fr-FR" dirty="0" smtClean="0"/>
              <a:t>Archange</a:t>
            </a:r>
            <a:endParaRPr lang="fr-FR" dirty="0"/>
          </a:p>
        </p:txBody>
      </p:sp>
      <p:sp>
        <p:nvSpPr>
          <p:cNvPr id="7" name="Rectangle 6"/>
          <p:cNvSpPr/>
          <p:nvPr/>
        </p:nvSpPr>
        <p:spPr>
          <a:xfrm>
            <a:off x="9342350" y="3250486"/>
            <a:ext cx="548548" cy="369332"/>
          </a:xfrm>
          <a:prstGeom prst="rect">
            <a:avLst/>
          </a:prstGeom>
        </p:spPr>
        <p:txBody>
          <a:bodyPr wrap="none">
            <a:spAutoFit/>
          </a:bodyPr>
          <a:lstStyle/>
          <a:p>
            <a:r>
              <a:rPr lang="fr-FR" dirty="0" smtClean="0"/>
              <a:t>Eve</a:t>
            </a:r>
            <a:endParaRPr lang="fr-FR" dirty="0"/>
          </a:p>
        </p:txBody>
      </p:sp>
      <p:pic>
        <p:nvPicPr>
          <p:cNvPr id="10" name="Picture 6" descr="File:Flags of France and the U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6629400" y="2118360"/>
            <a:ext cx="3840698" cy="1120458"/>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descr="Flag of the United States of America">
            <a:hlinkClick r:id="rId6" tooltip="&quot;Flag of the United States of America&quot;"/>
          </p:cNvPr>
          <p:cNvPicPr/>
          <p:nvPr/>
        </p:nvPicPr>
        <p:blipFill>
          <a:blip r:embed="rId7">
            <a:extLst>
              <a:ext uri="{28A0092B-C50C-407E-A947-70E740481C1C}">
                <a14:useLocalDpi xmlns:a14="http://schemas.microsoft.com/office/drawing/2010/main" val="0"/>
              </a:ext>
            </a:extLst>
          </a:blip>
          <a:srcRect/>
          <a:stretch>
            <a:fillRect/>
          </a:stretch>
        </p:blipFill>
        <p:spPr bwMode="auto">
          <a:xfrm>
            <a:off x="4936410" y="2118360"/>
            <a:ext cx="1692990" cy="1120458"/>
          </a:xfrm>
          <a:prstGeom prst="rect">
            <a:avLst/>
          </a:prstGeom>
          <a:noFill/>
          <a:ln>
            <a:noFill/>
          </a:ln>
        </p:spPr>
      </p:pic>
    </p:spTree>
    <p:extLst>
      <p:ext uri="{BB962C8B-B14F-4D97-AF65-F5344CB8AC3E}">
        <p14:creationId xmlns:p14="http://schemas.microsoft.com/office/powerpoint/2010/main" val="7567299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009" y="753228"/>
            <a:ext cx="9613861" cy="1080938"/>
          </a:xfrm>
        </p:spPr>
        <p:txBody>
          <a:bodyPr>
            <a:normAutofit/>
          </a:bodyPr>
          <a:lstStyle/>
          <a:p>
            <a:r>
              <a:rPr lang="fr-FR" sz="3200" dirty="0">
                <a:latin typeface="Garamond" pitchFamily="18" charset="0"/>
              </a:rPr>
              <a:t>G</a:t>
            </a:r>
            <a:r>
              <a:rPr lang="fr-FR" sz="3200" dirty="0" smtClean="0">
                <a:latin typeface="Garamond" pitchFamily="18" charset="0"/>
              </a:rPr>
              <a:t>uerre totale : hégémonie sur terre, dans les airs, sur mer</a:t>
            </a:r>
            <a:endParaRPr lang="fr-FR" sz="3200" dirty="0">
              <a:latin typeface="Garamond" pitchFamily="18" charset="0"/>
            </a:endParaRPr>
          </a:p>
        </p:txBody>
      </p:sp>
      <p:graphicFrame>
        <p:nvGraphicFramePr>
          <p:cNvPr id="6" name="Espace réservé du contenu 5"/>
          <p:cNvGraphicFramePr>
            <a:graphicFrameLocks noGrp="1"/>
          </p:cNvGraphicFramePr>
          <p:nvPr>
            <p:ph sz="half" idx="2"/>
            <p:extLst>
              <p:ext uri="{D42A27DB-BD31-4B8C-83A1-F6EECF244321}">
                <p14:modId xmlns:p14="http://schemas.microsoft.com/office/powerpoint/2010/main" val="329370034"/>
              </p:ext>
            </p:extLst>
          </p:nvPr>
        </p:nvGraphicFramePr>
        <p:xfrm>
          <a:off x="167640" y="2072640"/>
          <a:ext cx="10104120" cy="4564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7332345" y="3718679"/>
            <a:ext cx="2282356" cy="369332"/>
          </a:xfrm>
          <a:prstGeom prst="rect">
            <a:avLst/>
          </a:prstGeom>
        </p:spPr>
        <p:txBody>
          <a:bodyPr wrap="none">
            <a:spAutoFit/>
          </a:bodyPr>
          <a:lstStyle/>
          <a:p>
            <a:r>
              <a:rPr lang="fr-FR" dirty="0" smtClean="0">
                <a:solidFill>
                  <a:schemeClr val="bg1"/>
                </a:solidFill>
                <a:latin typeface="Garamond" pitchFamily="18" charset="0"/>
              </a:rPr>
              <a:t>sous-marin Arago 1917</a:t>
            </a:r>
            <a:endParaRPr lang="fr-FR" dirty="0">
              <a:solidFill>
                <a:schemeClr val="bg1"/>
              </a:solidFill>
            </a:endParaRPr>
          </a:p>
        </p:txBody>
      </p:sp>
      <p:sp>
        <p:nvSpPr>
          <p:cNvPr id="10" name="Rectangle 9"/>
          <p:cNvSpPr/>
          <p:nvPr/>
        </p:nvSpPr>
        <p:spPr>
          <a:xfrm>
            <a:off x="3749040" y="3500158"/>
            <a:ext cx="2971800" cy="587853"/>
          </a:xfrm>
          <a:prstGeom prst="rect">
            <a:avLst/>
          </a:prstGeom>
        </p:spPr>
        <p:txBody>
          <a:bodyPr wrap="square">
            <a:spAutoFit/>
          </a:bodyPr>
          <a:lstStyle/>
          <a:p>
            <a:pPr>
              <a:lnSpc>
                <a:spcPct val="115000"/>
              </a:lnSpc>
              <a:spcAft>
                <a:spcPts val="0"/>
              </a:spcAft>
            </a:pPr>
            <a:r>
              <a:rPr lang="fr-FR" sz="1400" dirty="0" err="1" smtClean="0">
                <a:solidFill>
                  <a:schemeClr val="bg1"/>
                </a:solidFill>
              </a:rPr>
              <a:t>Bréguet</a:t>
            </a:r>
            <a:r>
              <a:rPr lang="fr-FR" sz="1400" dirty="0" smtClean="0">
                <a:solidFill>
                  <a:schemeClr val="bg1"/>
                </a:solidFill>
              </a:rPr>
              <a:t> 14B.2</a:t>
            </a:r>
            <a:r>
              <a:rPr lang="fr-FR" sz="1400" dirty="0">
                <a:solidFill>
                  <a:schemeClr val="bg1"/>
                </a:solidFill>
              </a:rPr>
              <a:t> </a:t>
            </a:r>
            <a:r>
              <a:rPr lang="fr-FR" sz="1400" dirty="0" smtClean="0">
                <a:solidFill>
                  <a:schemeClr val="bg1"/>
                </a:solidFill>
              </a:rPr>
              <a:t> (</a:t>
            </a:r>
            <a:r>
              <a:rPr lang="fr-FR" sz="1400" dirty="0">
                <a:solidFill>
                  <a:schemeClr val="bg1"/>
                </a:solidFill>
              </a:rPr>
              <a:t>Aviation Militaire française, fin 1917/début 1918)</a:t>
            </a:r>
            <a:endParaRPr lang="fr-FR" sz="2400" dirty="0">
              <a:solidFill>
                <a:schemeClr val="bg1"/>
              </a:solidFill>
              <a:latin typeface="Times New Roman"/>
              <a:ea typeface="Times New Roman"/>
              <a:cs typeface="Times New Roman"/>
            </a:endParaRPr>
          </a:p>
        </p:txBody>
      </p:sp>
    </p:spTree>
    <p:extLst>
      <p:ext uri="{BB962C8B-B14F-4D97-AF65-F5344CB8AC3E}">
        <p14:creationId xmlns:p14="http://schemas.microsoft.com/office/powerpoint/2010/main" val="944596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b="1" dirty="0" smtClean="0">
                <a:solidFill>
                  <a:schemeClr val="accent1">
                    <a:lumMod val="40000"/>
                    <a:lumOff val="60000"/>
                  </a:schemeClr>
                </a:solidFill>
                <a:latin typeface="Garamond" pitchFamily="18" charset="0"/>
              </a:rPr>
              <a:t>Conséquences de la Première Guerre mondiale</a:t>
            </a:r>
            <a:endParaRPr lang="fr-FR" b="1" dirty="0">
              <a:solidFill>
                <a:schemeClr val="accent1">
                  <a:lumMod val="40000"/>
                  <a:lumOff val="60000"/>
                </a:schemeClr>
              </a:solidFill>
              <a:latin typeface="Garamond" pitchFamily="18" charset="0"/>
            </a:endParaRPr>
          </a:p>
        </p:txBody>
      </p:sp>
      <p:sp>
        <p:nvSpPr>
          <p:cNvPr id="6" name="Espace réservé du contenu 5"/>
          <p:cNvSpPr>
            <a:spLocks noGrp="1"/>
          </p:cNvSpPr>
          <p:nvPr>
            <p:ph idx="1"/>
          </p:nvPr>
        </p:nvSpPr>
        <p:spPr>
          <a:xfrm>
            <a:off x="680321" y="2336873"/>
            <a:ext cx="9613861" cy="4344146"/>
          </a:xfrm>
        </p:spPr>
        <p:txBody>
          <a:bodyPr>
            <a:normAutofit fontScale="92500" lnSpcReduction="10000"/>
          </a:bodyPr>
          <a:lstStyle/>
          <a:p>
            <a:r>
              <a:rPr lang="fr-FR" sz="3200" dirty="0" smtClean="0">
                <a:latin typeface="Garamond" pitchFamily="18" charset="0"/>
              </a:rPr>
              <a:t>Extension des conquêtes démocratiques</a:t>
            </a:r>
          </a:p>
          <a:p>
            <a:r>
              <a:rPr lang="fr-FR" sz="3200" dirty="0" smtClean="0">
                <a:latin typeface="Garamond" pitchFamily="18" charset="0"/>
              </a:rPr>
              <a:t>Naissance de la Société </a:t>
            </a:r>
            <a:r>
              <a:rPr lang="fr-FR" sz="3200" dirty="0" smtClean="0">
                <a:latin typeface="Garamond" pitchFamily="18" charset="0"/>
              </a:rPr>
              <a:t>des </a:t>
            </a:r>
            <a:r>
              <a:rPr lang="fr-FR" sz="3200" dirty="0" smtClean="0">
                <a:latin typeface="Garamond" pitchFamily="18" charset="0"/>
              </a:rPr>
              <a:t>Nations</a:t>
            </a:r>
          </a:p>
          <a:p>
            <a:r>
              <a:rPr lang="fr-FR" sz="3200" dirty="0" smtClean="0">
                <a:latin typeface="Garamond" pitchFamily="18" charset="0"/>
              </a:rPr>
              <a:t>10 millions de morts, des pays en ruine</a:t>
            </a:r>
          </a:p>
          <a:p>
            <a:r>
              <a:rPr lang="fr-FR" sz="3200" dirty="0" smtClean="0">
                <a:latin typeface="Garamond" pitchFamily="18" charset="0"/>
              </a:rPr>
              <a:t>Naissance tragique de l’URSS totalitaire, le soviétisme durera 72 ans. </a:t>
            </a:r>
            <a:endParaRPr lang="fr-FR" sz="3200" dirty="0" smtClean="0">
              <a:latin typeface="Garamond" pitchFamily="18" charset="0"/>
            </a:endParaRPr>
          </a:p>
          <a:p>
            <a:r>
              <a:rPr lang="fr-FR" sz="3200" dirty="0" smtClean="0">
                <a:latin typeface="Garamond" pitchFamily="18" charset="0"/>
              </a:rPr>
              <a:t>Germes des deuxièmes et troisième guerre mondiale : Hitler et Mussolini commencent leur marche vers le pouvoir, Lénine et Staline créent l’URSS</a:t>
            </a:r>
            <a:r>
              <a:rPr lang="fr-FR" sz="3200" dirty="0" smtClean="0">
                <a:latin typeface="Garamond" pitchFamily="18" charset="0"/>
              </a:rPr>
              <a:t>.</a:t>
            </a:r>
          </a:p>
          <a:p>
            <a:r>
              <a:rPr lang="fr-FR" sz="3200" dirty="0" smtClean="0">
                <a:latin typeface="Garamond" pitchFamily="18" charset="0"/>
              </a:rPr>
              <a:t>La question européenne reste entière. </a:t>
            </a:r>
            <a:endParaRPr lang="fr-FR" sz="3200" dirty="0">
              <a:latin typeface="Garamond" pitchFamily="18" charset="0"/>
            </a:endParaRPr>
          </a:p>
        </p:txBody>
      </p:sp>
    </p:spTree>
    <p:extLst>
      <p:ext uri="{BB962C8B-B14F-4D97-AF65-F5344CB8AC3E}">
        <p14:creationId xmlns:p14="http://schemas.microsoft.com/office/powerpoint/2010/main" val="36093776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a:lstStyle/>
          <a:p>
            <a:r>
              <a:rPr lang="fr-FR" sz="4400" dirty="0" smtClean="0">
                <a:latin typeface="Garamond" pitchFamily="18" charset="0"/>
              </a:rPr>
              <a:t>La Deuxième Guerre Mondiale</a:t>
            </a:r>
            <a:endParaRPr lang="fr-FR" sz="4400" dirty="0">
              <a:latin typeface="Garamond" pitchFamily="18" charset="0"/>
            </a:endParaRPr>
          </a:p>
        </p:txBody>
      </p:sp>
      <p:sp>
        <p:nvSpPr>
          <p:cNvPr id="7" name="Sous-titre 6"/>
          <p:cNvSpPr>
            <a:spLocks noGrp="1"/>
          </p:cNvSpPr>
          <p:nvPr>
            <p:ph type="subTitle" idx="1"/>
          </p:nvPr>
        </p:nvSpPr>
        <p:spPr>
          <a:xfrm>
            <a:off x="9113520" y="3525252"/>
            <a:ext cx="1844536" cy="706313"/>
          </a:xfrm>
        </p:spPr>
        <p:txBody>
          <a:bodyPr>
            <a:normAutofit/>
          </a:bodyPr>
          <a:lstStyle/>
          <a:p>
            <a:r>
              <a:rPr lang="fr-FR" sz="2800" dirty="0" smtClean="0">
                <a:latin typeface="Garamond" pitchFamily="18" charset="0"/>
              </a:rPr>
              <a:t>1939-1945</a:t>
            </a:r>
            <a:endParaRPr lang="fr-FR" sz="2800" dirty="0">
              <a:latin typeface="Garamond" pitchFamily="18" charset="0"/>
            </a:endParaRPr>
          </a:p>
        </p:txBody>
      </p:sp>
    </p:spTree>
    <p:extLst>
      <p:ext uri="{BB962C8B-B14F-4D97-AF65-F5344CB8AC3E}">
        <p14:creationId xmlns:p14="http://schemas.microsoft.com/office/powerpoint/2010/main" val="3822357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5158" y="814188"/>
            <a:ext cx="9613861" cy="1080938"/>
          </a:xfrm>
        </p:spPr>
        <p:txBody>
          <a:bodyPr/>
          <a:lstStyle/>
          <a:p>
            <a:r>
              <a:rPr lang="fr-FR" b="1" dirty="0" smtClean="0">
                <a:solidFill>
                  <a:schemeClr val="accent1">
                    <a:lumMod val="60000"/>
                    <a:lumOff val="40000"/>
                  </a:schemeClr>
                </a:solidFill>
                <a:effectLst>
                  <a:outerShdw blurRad="38100" dist="38100" dir="2700000" algn="tl">
                    <a:srgbClr val="000000">
                      <a:alpha val="43137"/>
                    </a:srgbClr>
                  </a:outerShdw>
                </a:effectLst>
                <a:latin typeface="Garamond" pitchFamily="18" charset="0"/>
              </a:rPr>
              <a:t>Singularités de la 2 guerre mondiale</a:t>
            </a:r>
            <a:endParaRPr lang="fr-FR" b="1" dirty="0">
              <a:solidFill>
                <a:schemeClr val="accent1">
                  <a:lumMod val="60000"/>
                  <a:lumOff val="40000"/>
                </a:schemeClr>
              </a:solidFill>
              <a:effectLst>
                <a:outerShdw blurRad="38100" dist="38100" dir="2700000" algn="tl">
                  <a:srgbClr val="000000">
                    <a:alpha val="43137"/>
                  </a:srgbClr>
                </a:outerShdw>
              </a:effectLst>
              <a:latin typeface="Garamond" pitchFamily="18" charset="0"/>
            </a:endParaRPr>
          </a:p>
        </p:txBody>
      </p:sp>
      <p:sp>
        <p:nvSpPr>
          <p:cNvPr id="3" name="Espace réservé du contenu 2"/>
          <p:cNvSpPr>
            <a:spLocks noGrp="1"/>
          </p:cNvSpPr>
          <p:nvPr>
            <p:ph idx="1"/>
          </p:nvPr>
        </p:nvSpPr>
        <p:spPr>
          <a:xfrm>
            <a:off x="445511" y="2947737"/>
            <a:ext cx="8380989" cy="3681663"/>
          </a:xfrm>
        </p:spPr>
        <p:txBody>
          <a:bodyPr>
            <a:normAutofit/>
          </a:bodyPr>
          <a:lstStyle/>
          <a:p>
            <a:r>
              <a:rPr lang="fr-FR" b="1" dirty="0" smtClean="0">
                <a:effectLst>
                  <a:outerShdw blurRad="38100" dist="38100" dir="2700000" algn="tl">
                    <a:srgbClr val="000000">
                      <a:alpha val="43137"/>
                    </a:srgbClr>
                  </a:outerShdw>
                </a:effectLst>
                <a:latin typeface="Garamond" pitchFamily="18" charset="0"/>
              </a:rPr>
              <a:t>Bien plus profondes </a:t>
            </a:r>
            <a:r>
              <a:rPr lang="fr-FR" dirty="0" smtClean="0">
                <a:latin typeface="Garamond" pitchFamily="18" charset="0"/>
              </a:rPr>
              <a:t>(idéologie nazie et fasciste)</a:t>
            </a:r>
          </a:p>
          <a:p>
            <a:r>
              <a:rPr lang="fr-FR" b="1" dirty="0" smtClean="0">
                <a:latin typeface="Garamond" pitchFamily="18" charset="0"/>
              </a:rPr>
              <a:t>Bien plus intenses </a:t>
            </a:r>
            <a:r>
              <a:rPr lang="fr-FR" dirty="0" smtClean="0">
                <a:latin typeface="Garamond" pitchFamily="18" charset="0"/>
              </a:rPr>
              <a:t>(charisme et culte de la personnalité </a:t>
            </a:r>
            <a:r>
              <a:rPr lang="fr-FR" dirty="0" smtClean="0">
                <a:latin typeface="Garamond" pitchFamily="18" charset="0"/>
              </a:rPr>
              <a:t>: Hitler</a:t>
            </a:r>
            <a:r>
              <a:rPr lang="fr-FR" dirty="0" smtClean="0">
                <a:latin typeface="Garamond" pitchFamily="18" charset="0"/>
              </a:rPr>
              <a:t>, </a:t>
            </a:r>
            <a:r>
              <a:rPr lang="fr-FR" dirty="0" smtClean="0">
                <a:latin typeface="Garamond" pitchFamily="18" charset="0"/>
              </a:rPr>
              <a:t>Mussolini) </a:t>
            </a:r>
            <a:r>
              <a:rPr lang="fr-FR" dirty="0" smtClean="0">
                <a:latin typeface="Garamond" pitchFamily="18" charset="0"/>
              </a:rPr>
              <a:t>– Puissance et portée </a:t>
            </a:r>
            <a:r>
              <a:rPr lang="fr-FR" dirty="0">
                <a:latin typeface="Garamond" pitchFamily="18" charset="0"/>
              </a:rPr>
              <a:t>des </a:t>
            </a:r>
            <a:r>
              <a:rPr lang="fr-FR" dirty="0" smtClean="0">
                <a:latin typeface="Garamond" pitchFamily="18" charset="0"/>
              </a:rPr>
              <a:t>armements, inhumanité des </a:t>
            </a:r>
            <a:r>
              <a:rPr lang="fr-FR" dirty="0">
                <a:latin typeface="Garamond" pitchFamily="18" charset="0"/>
              </a:rPr>
              <a:t>méthodes </a:t>
            </a:r>
            <a:r>
              <a:rPr lang="fr-FR" dirty="0" smtClean="0">
                <a:latin typeface="Garamond" pitchFamily="18" charset="0"/>
              </a:rPr>
              <a:t>génocidaires et concentrationnaires. 50 millions de </a:t>
            </a:r>
            <a:r>
              <a:rPr lang="fr-FR" dirty="0" smtClean="0">
                <a:latin typeface="Garamond" pitchFamily="18" charset="0"/>
              </a:rPr>
              <a:t>morts</a:t>
            </a:r>
            <a:endParaRPr lang="fr-FR" dirty="0" smtClean="0">
              <a:latin typeface="Garamond" pitchFamily="18" charset="0"/>
            </a:endParaRPr>
          </a:p>
          <a:p>
            <a:r>
              <a:rPr lang="fr-FR" b="1" dirty="0" smtClean="0">
                <a:effectLst>
                  <a:outerShdw blurRad="38100" dist="38100" dir="2700000" algn="tl">
                    <a:srgbClr val="000000">
                      <a:alpha val="43137"/>
                    </a:srgbClr>
                  </a:outerShdw>
                </a:effectLst>
                <a:latin typeface="Garamond" pitchFamily="18" charset="0"/>
              </a:rPr>
              <a:t>Beaucoup plus étendues </a:t>
            </a:r>
            <a:r>
              <a:rPr lang="fr-FR" dirty="0" smtClean="0">
                <a:latin typeface="Garamond" pitchFamily="18" charset="0"/>
              </a:rPr>
              <a:t>(théâtres d’opération gigantesques, sur cinq continents et deux océans, très grands espaces aériens)</a:t>
            </a:r>
          </a:p>
          <a:p>
            <a:r>
              <a:rPr lang="fr-FR" b="1" dirty="0" smtClean="0">
                <a:latin typeface="Garamond" pitchFamily="18" charset="0"/>
              </a:rPr>
              <a:t>Beaucoup plus longues </a:t>
            </a:r>
            <a:r>
              <a:rPr lang="fr-FR" dirty="0" smtClean="0">
                <a:latin typeface="Garamond" pitchFamily="18" charset="0"/>
              </a:rPr>
              <a:t>(de 1922, la marche sur Rome à 1933, ascension d’Hitler) </a:t>
            </a:r>
            <a:r>
              <a:rPr lang="fr-FR" dirty="0" smtClean="0">
                <a:latin typeface="Garamond" pitchFamily="18" charset="0"/>
              </a:rPr>
              <a:t>puis </a:t>
            </a:r>
            <a:r>
              <a:rPr lang="fr-FR" dirty="0" smtClean="0">
                <a:latin typeface="Garamond" pitchFamily="18" charset="0"/>
              </a:rPr>
              <a:t>de 1931 à 1945 (</a:t>
            </a:r>
            <a:r>
              <a:rPr lang="fr-FR" i="1" dirty="0" smtClean="0">
                <a:latin typeface="Garamond" panose="02020404030301010803" pitchFamily="18" charset="0"/>
              </a:rPr>
              <a:t>guerre </a:t>
            </a:r>
            <a:r>
              <a:rPr lang="fr-FR" i="1" dirty="0">
                <a:latin typeface="Garamond" panose="02020404030301010803" pitchFamily="18" charset="0"/>
              </a:rPr>
              <a:t>de Quinze Ans</a:t>
            </a:r>
            <a:r>
              <a:rPr lang="fr-FR" dirty="0">
                <a:latin typeface="Garamond" panose="02020404030301010803" pitchFamily="18" charset="0"/>
              </a:rPr>
              <a:t> </a:t>
            </a:r>
            <a:r>
              <a:rPr lang="ja-JP" altLang="fr-FR" dirty="0" smtClean="0">
                <a:latin typeface="Garamond" panose="02020404030301010803" pitchFamily="18" charset="0"/>
              </a:rPr>
              <a:t>十</a:t>
            </a:r>
            <a:r>
              <a:rPr lang="ja-JP" altLang="fr-FR" dirty="0">
                <a:latin typeface="Garamond" panose="02020404030301010803" pitchFamily="18" charset="0"/>
              </a:rPr>
              <a:t>五年戦</a:t>
            </a:r>
            <a:r>
              <a:rPr lang="ja-JP" altLang="fr-FR" dirty="0" smtClean="0">
                <a:latin typeface="Garamond" panose="02020404030301010803" pitchFamily="18" charset="0"/>
              </a:rPr>
              <a:t>争</a:t>
            </a:r>
            <a:r>
              <a:rPr lang="fr-FR" altLang="ja-JP" dirty="0" smtClean="0">
                <a:latin typeface="Garamond" panose="02020404030301010803" pitchFamily="18" charset="0"/>
              </a:rPr>
              <a:t>)</a:t>
            </a:r>
            <a:endParaRPr lang="fr-FR" dirty="0">
              <a:latin typeface="Garamond" pitchFamily="18" charset="0"/>
            </a:endParaRPr>
          </a:p>
        </p:txBody>
      </p:sp>
      <p:sp>
        <p:nvSpPr>
          <p:cNvPr id="4" name="Rectangle 3"/>
          <p:cNvSpPr/>
          <p:nvPr/>
        </p:nvSpPr>
        <p:spPr>
          <a:xfrm>
            <a:off x="655158" y="2087234"/>
            <a:ext cx="4597284" cy="769441"/>
          </a:xfrm>
          <a:prstGeom prst="rect">
            <a:avLst/>
          </a:prstGeom>
        </p:spPr>
        <p:txBody>
          <a:bodyPr wrap="none">
            <a:spAutoFit/>
          </a:bodyPr>
          <a:lstStyle/>
          <a:p>
            <a:r>
              <a:rPr lang="fr-FR" sz="4400" dirty="0" smtClean="0">
                <a:solidFill>
                  <a:prstClr val="white"/>
                </a:solidFill>
                <a:latin typeface="Garamond" pitchFamily="18" charset="0"/>
              </a:rPr>
              <a:t>Sphères </a:t>
            </a:r>
            <a:r>
              <a:rPr lang="fr-FR" sz="4400" dirty="0">
                <a:solidFill>
                  <a:prstClr val="white"/>
                </a:solidFill>
                <a:latin typeface="Garamond" pitchFamily="18" charset="0"/>
              </a:rPr>
              <a:t>d’influence </a:t>
            </a:r>
            <a:endParaRPr lang="fr-FR" sz="3600" dirty="0"/>
          </a:p>
        </p:txBody>
      </p:sp>
      <p:pic>
        <p:nvPicPr>
          <p:cNvPr id="2050" name="Picture 2" descr="http://www.matierevolution.fr/local/cache-vignettes/L500xH371/Hitler_discours-fb3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3517" y="4691221"/>
            <a:ext cx="2747181" cy="20384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upload.wikimedia.org/wikipedia/commons/thumb/8/86/Parteiadler_der_Nationalsozialistische_Deutsche_Arbeiterpartei_%281933%E2%80%931945%29.svg/200px-Parteiadler_der_Nationalsozialistische_Deutsche_Arbeiterpartei_%281933%E2%80%931945%29.svg.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7199" y="814188"/>
            <a:ext cx="1554827" cy="9511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upload.wikimedia.org/wikipedia/commons/thumb/9/99/Flag_of_German_Reich_%281935%E2%80%931945%29.svg/200px-Flag_of_German_Reich_%281935%E2%80%931945%29.svg.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0426697" y="2804197"/>
            <a:ext cx="1905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s://upload.wikimedia.org/wikipedia/commons/thumb/7/74/National_Fascist_Party_logo.svg/220px-National_Fascist_Party_logo.svg.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23039" y="2423197"/>
            <a:ext cx="1454068" cy="2062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528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solidFill>
                  <a:schemeClr val="accent1">
                    <a:lumMod val="40000"/>
                    <a:lumOff val="60000"/>
                  </a:schemeClr>
                </a:solidFill>
                <a:latin typeface="Garamond" pitchFamily="18" charset="0"/>
              </a:rPr>
              <a:t>Hitler, figure de l’Antéchrist</a:t>
            </a:r>
            <a:endParaRPr lang="fr-FR" sz="4000" b="1" dirty="0">
              <a:solidFill>
                <a:schemeClr val="accent1">
                  <a:lumMod val="40000"/>
                  <a:lumOff val="60000"/>
                </a:schemeClr>
              </a:solidFill>
              <a:latin typeface="Garamond" pitchFamily="18" charset="0"/>
            </a:endParaRPr>
          </a:p>
        </p:txBody>
      </p:sp>
      <p:sp>
        <p:nvSpPr>
          <p:cNvPr id="3" name="Espace réservé du contenu 2"/>
          <p:cNvSpPr>
            <a:spLocks noGrp="1"/>
          </p:cNvSpPr>
          <p:nvPr>
            <p:ph idx="1"/>
          </p:nvPr>
        </p:nvSpPr>
        <p:spPr>
          <a:xfrm>
            <a:off x="680321" y="2209806"/>
            <a:ext cx="5106834" cy="4063927"/>
          </a:xfrm>
        </p:spPr>
        <p:txBody>
          <a:bodyPr>
            <a:normAutofit/>
          </a:bodyPr>
          <a:lstStyle/>
          <a:p>
            <a:r>
              <a:rPr lang="fr-FR" dirty="0">
                <a:latin typeface="Garamond" pitchFamily="18" charset="0"/>
              </a:rPr>
              <a:t>I</a:t>
            </a:r>
            <a:r>
              <a:rPr lang="fr-FR" dirty="0" smtClean="0">
                <a:latin typeface="Garamond" pitchFamily="18" charset="0"/>
              </a:rPr>
              <a:t>déal de haine pure et de force, résumé dans </a:t>
            </a:r>
            <a:r>
              <a:rPr lang="fr-FR" i="1" dirty="0" err="1" smtClean="0">
                <a:latin typeface="Garamond" pitchFamily="18" charset="0"/>
              </a:rPr>
              <a:t>Mein</a:t>
            </a:r>
            <a:r>
              <a:rPr lang="fr-FR" i="1" dirty="0" smtClean="0">
                <a:latin typeface="Garamond" pitchFamily="18" charset="0"/>
              </a:rPr>
              <a:t> Kampf, </a:t>
            </a:r>
            <a:r>
              <a:rPr lang="fr-FR" dirty="0" smtClean="0">
                <a:latin typeface="Garamond" pitchFamily="18" charset="0"/>
              </a:rPr>
              <a:t>personnifié par une figure charismatique, fanatisant les foules dans des célébrations grandioses</a:t>
            </a:r>
          </a:p>
          <a:p>
            <a:r>
              <a:rPr lang="fr-FR" dirty="0">
                <a:latin typeface="Garamond" pitchFamily="18" charset="0"/>
              </a:rPr>
              <a:t>T</a:t>
            </a:r>
            <a:r>
              <a:rPr lang="fr-FR" dirty="0" smtClean="0">
                <a:latin typeface="Garamond" pitchFamily="18" charset="0"/>
              </a:rPr>
              <a:t>héorie raciale de suprématie des Aryens («</a:t>
            </a:r>
            <a:r>
              <a:rPr lang="fr-FR" dirty="0">
                <a:latin typeface="Garamond" pitchFamily="18" charset="0"/>
              </a:rPr>
              <a:t> peuple élu </a:t>
            </a:r>
            <a:r>
              <a:rPr lang="fr-FR" dirty="0" smtClean="0">
                <a:latin typeface="Garamond" pitchFamily="18" charset="0"/>
              </a:rPr>
              <a:t>») </a:t>
            </a:r>
            <a:r>
              <a:rPr lang="fr-FR" dirty="0">
                <a:latin typeface="Garamond" pitchFamily="18" charset="0"/>
              </a:rPr>
              <a:t>sur </a:t>
            </a:r>
            <a:r>
              <a:rPr lang="fr-FR" dirty="0" smtClean="0">
                <a:latin typeface="Garamond" pitchFamily="18" charset="0"/>
              </a:rPr>
              <a:t>tous les autres peuples et </a:t>
            </a:r>
            <a:r>
              <a:rPr lang="fr-FR" dirty="0" smtClean="0">
                <a:latin typeface="Garamond" pitchFamily="18" charset="0"/>
              </a:rPr>
              <a:t>d’élimination totale du </a:t>
            </a:r>
            <a:r>
              <a:rPr lang="fr-FR" dirty="0" smtClean="0">
                <a:latin typeface="Garamond" pitchFamily="18" charset="0"/>
              </a:rPr>
              <a:t>peuple juif</a:t>
            </a:r>
          </a:p>
          <a:p>
            <a:r>
              <a:rPr lang="fr-FR" dirty="0">
                <a:latin typeface="Garamond" pitchFamily="18" charset="0"/>
              </a:rPr>
              <a:t>T</a:t>
            </a:r>
            <a:r>
              <a:rPr lang="fr-FR" dirty="0" smtClean="0">
                <a:latin typeface="Garamond" pitchFamily="18" charset="0"/>
              </a:rPr>
              <a:t>héorie de l’Espace Vital (</a:t>
            </a:r>
            <a:r>
              <a:rPr lang="fr-FR" dirty="0" err="1" smtClean="0">
                <a:latin typeface="Garamond" pitchFamily="18" charset="0"/>
              </a:rPr>
              <a:t>Lebensraum</a:t>
            </a:r>
            <a:r>
              <a:rPr lang="fr-FR" dirty="0">
                <a:latin typeface="Garamond" pitchFamily="18" charset="0"/>
              </a:rPr>
              <a:t>)</a:t>
            </a:r>
            <a:endParaRPr lang="fr-FR" dirty="0" smtClean="0">
              <a:latin typeface="Garamond" pitchFamily="18" charset="0"/>
            </a:endParaRPr>
          </a:p>
        </p:txBody>
      </p:sp>
      <p:pic>
        <p:nvPicPr>
          <p:cNvPr id="4" name="Image 3" descr="https://cdn.psychologytoday.com/sites/default/files/styles/article-inline-half/public/blogs/334/2014/12/166695-171948.jpg?itok=2OuoOakY"/>
          <p:cNvPicPr/>
          <p:nvPr/>
        </p:nvPicPr>
        <p:blipFill>
          <a:blip r:embed="rId2">
            <a:extLst>
              <a:ext uri="{28A0092B-C50C-407E-A947-70E740481C1C}">
                <a14:useLocalDpi xmlns:a14="http://schemas.microsoft.com/office/drawing/2010/main" val="0"/>
              </a:ext>
            </a:extLst>
          </a:blip>
          <a:srcRect/>
          <a:stretch>
            <a:fillRect/>
          </a:stretch>
        </p:blipFill>
        <p:spPr bwMode="auto">
          <a:xfrm>
            <a:off x="7470518" y="2209806"/>
            <a:ext cx="2846962" cy="2621273"/>
          </a:xfrm>
          <a:prstGeom prst="rect">
            <a:avLst/>
          </a:prstGeom>
          <a:noFill/>
          <a:ln>
            <a:noFill/>
          </a:ln>
        </p:spPr>
      </p:pic>
      <p:pic>
        <p:nvPicPr>
          <p:cNvPr id="4098" name="Picture 2" descr="http://www.kingsacademy.com/mhodges/03_The-World-since-1900/06_Dictatorship/pictures/Berlin-Olympics_19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6808" y="2209806"/>
            <a:ext cx="4530325" cy="377680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Mein Kamp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6786" y="2297196"/>
            <a:ext cx="1364057" cy="2295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87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lumMod val="60000"/>
                    <a:lumOff val="40000"/>
                  </a:schemeClr>
                </a:solidFill>
                <a:effectLst>
                  <a:outerShdw blurRad="38100" dist="38100" dir="2700000" algn="tl">
                    <a:srgbClr val="000000">
                      <a:alpha val="43137"/>
                    </a:srgbClr>
                  </a:outerShdw>
                </a:effectLst>
                <a:latin typeface="Garamond" pitchFamily="18" charset="0"/>
              </a:rPr>
              <a:t>P</a:t>
            </a:r>
            <a:r>
              <a:rPr lang="fr-FR" b="1" dirty="0" smtClean="0">
                <a:solidFill>
                  <a:schemeClr val="accent1">
                    <a:lumMod val="60000"/>
                    <a:lumOff val="40000"/>
                  </a:schemeClr>
                </a:solidFill>
                <a:effectLst>
                  <a:outerShdw blurRad="38100" dist="38100" dir="2700000" algn="tl">
                    <a:srgbClr val="000000">
                      <a:alpha val="43137"/>
                    </a:srgbClr>
                  </a:outerShdw>
                </a:effectLst>
                <a:latin typeface="Garamond" pitchFamily="18" charset="0"/>
              </a:rPr>
              <a:t>uissances de l’Axe et Alliés</a:t>
            </a:r>
            <a:endParaRPr lang="fr-FR" b="1" dirty="0">
              <a:solidFill>
                <a:schemeClr val="accent1">
                  <a:lumMod val="60000"/>
                  <a:lumOff val="40000"/>
                </a:schemeClr>
              </a:solidFill>
              <a:effectLst>
                <a:outerShdw blurRad="38100" dist="38100" dir="2700000" algn="tl">
                  <a:srgbClr val="000000">
                    <a:alpha val="43137"/>
                  </a:srgbClr>
                </a:outerShdw>
              </a:effectLst>
              <a:latin typeface="Garamond" pitchFamily="18" charset="0"/>
            </a:endParaRPr>
          </a:p>
        </p:txBody>
      </p:sp>
      <p:pic>
        <p:nvPicPr>
          <p:cNvPr id="6" name="Picture 3" descr="https://upload.wikimedia.org/wikipedia/commons/thumb/7/73/1938_Naka_yoshi_sangoku.jpg/220px-1938_Naka_yoshi_sangoku.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3294" y="2179321"/>
            <a:ext cx="2445385" cy="32827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615888" y="2213663"/>
            <a:ext cx="3340101" cy="1754326"/>
          </a:xfrm>
          <a:prstGeom prst="rect">
            <a:avLst/>
          </a:prstGeom>
        </p:spPr>
        <p:txBody>
          <a:bodyPr wrap="square">
            <a:spAutoFit/>
          </a:bodyPr>
          <a:lstStyle/>
          <a:p>
            <a:r>
              <a:rPr lang="fr-FR" dirty="0">
                <a:latin typeface="Garamond" pitchFamily="18" charset="0"/>
              </a:rPr>
              <a:t>Affiche de propagande japonaise à l'occasion de la signature du pacte tripartite, présentant des effigies d'Adolf Hitler, </a:t>
            </a:r>
            <a:r>
              <a:rPr lang="fr-FR" dirty="0" err="1">
                <a:latin typeface="Garamond" pitchFamily="18" charset="0"/>
              </a:rPr>
              <a:t>Fumimaro</a:t>
            </a:r>
            <a:r>
              <a:rPr lang="fr-FR" dirty="0">
                <a:latin typeface="Garamond" pitchFamily="18" charset="0"/>
              </a:rPr>
              <a:t> </a:t>
            </a:r>
            <a:r>
              <a:rPr lang="fr-FR" dirty="0" err="1">
                <a:latin typeface="Garamond" pitchFamily="18" charset="0"/>
              </a:rPr>
              <a:t>Konoe</a:t>
            </a:r>
            <a:r>
              <a:rPr lang="fr-FR" dirty="0">
                <a:latin typeface="Garamond" pitchFamily="18" charset="0"/>
              </a:rPr>
              <a:t> et Benito Mussolini</a:t>
            </a:r>
            <a:r>
              <a:rPr lang="fr-FR" dirty="0" smtClean="0">
                <a:latin typeface="Garamond" pitchFamily="18" charset="0"/>
              </a:rPr>
              <a:t>.</a:t>
            </a:r>
          </a:p>
          <a:p>
            <a:endParaRPr lang="fr-FR" dirty="0">
              <a:latin typeface="Garamond" pitchFamily="18"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3683673478"/>
              </p:ext>
            </p:extLst>
          </p:nvPr>
        </p:nvGraphicFramePr>
        <p:xfrm>
          <a:off x="3652659" y="3235961"/>
          <a:ext cx="2167393" cy="1390650"/>
        </p:xfrm>
        <a:graphic>
          <a:graphicData uri="http://schemas.openxmlformats.org/drawingml/2006/table">
            <a:tbl>
              <a:tblPr/>
              <a:tblGrid>
                <a:gridCol w="2167393"/>
              </a:tblGrid>
              <a:tr h="1024890">
                <a:tc>
                  <a:txBody>
                    <a:bodyPr/>
                    <a:lstStyle/>
                    <a:p>
                      <a:pPr algn="l"/>
                      <a:r>
                        <a:rPr lang="fr-FR" dirty="0" smtClean="0">
                          <a:solidFill>
                            <a:schemeClr val="bg1"/>
                          </a:solidFill>
                          <a:effectLst/>
                          <a:latin typeface="Garamond" pitchFamily="18" charset="0"/>
                        </a:rPr>
                        <a:t>Affiche </a:t>
                      </a:r>
                      <a:r>
                        <a:rPr lang="fr-FR" dirty="0">
                          <a:solidFill>
                            <a:schemeClr val="bg1"/>
                          </a:solidFill>
                          <a:effectLst/>
                          <a:latin typeface="Garamond" pitchFamily="18" charset="0"/>
                        </a:rPr>
                        <a:t>de propagande japonaise célébrant l'alliance des puissances de l'Axe (Allemagne, Italie et Japon), 1941</a:t>
                      </a:r>
                    </a:p>
                  </a:txBody>
                  <a:tcPr marL="9525" marR="9525" marT="9525" marB="9525" anchor="ctr">
                    <a:lnL>
                      <a:noFill/>
                    </a:lnL>
                    <a:lnR>
                      <a:noFill/>
                    </a:lnR>
                    <a:lnT>
                      <a:noFill/>
                    </a:lnT>
                    <a:lnB>
                      <a:noFill/>
                    </a:lnB>
                    <a:solidFill>
                      <a:srgbClr val="FFFFFF"/>
                    </a:solidFill>
                  </a:tcPr>
                </a:tc>
              </a:tr>
            </a:tbl>
          </a:graphicData>
        </a:graphic>
      </p:graphicFrame>
      <p:pic>
        <p:nvPicPr>
          <p:cNvPr id="2052" name="Picture 4" descr="http://e.maxicours.com/img/3/9/3/3/39337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49" y="2179320"/>
            <a:ext cx="3111590" cy="4403193"/>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descr="Flag of the United States of America">
            <a:hlinkClick r:id="rId5" tooltip="&quot;Flag of the United States of America&quot;"/>
          </p:cNvPr>
          <p:cNvPicPr/>
          <p:nvPr/>
        </p:nvPicPr>
        <p:blipFill>
          <a:blip r:embed="rId6">
            <a:extLst>
              <a:ext uri="{28A0092B-C50C-407E-A947-70E740481C1C}">
                <a14:useLocalDpi xmlns:a14="http://schemas.microsoft.com/office/drawing/2010/main" val="0"/>
              </a:ext>
            </a:extLst>
          </a:blip>
          <a:srcRect/>
          <a:stretch>
            <a:fillRect/>
          </a:stretch>
        </p:blipFill>
        <p:spPr bwMode="auto">
          <a:xfrm>
            <a:off x="4103514" y="5462055"/>
            <a:ext cx="1692990" cy="1120458"/>
          </a:xfrm>
          <a:prstGeom prst="rect">
            <a:avLst/>
          </a:prstGeom>
          <a:noFill/>
          <a:ln>
            <a:noFill/>
          </a:ln>
        </p:spPr>
      </p:pic>
      <p:pic>
        <p:nvPicPr>
          <p:cNvPr id="9" name="Picture 6" descr="File:Flags of France and the UK.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V="1">
            <a:off x="5796504" y="5462055"/>
            <a:ext cx="3840698" cy="11204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637202" y="5462055"/>
            <a:ext cx="2554798" cy="1200329"/>
          </a:xfrm>
          <a:prstGeom prst="rect">
            <a:avLst/>
          </a:prstGeom>
          <a:solidFill>
            <a:srgbClr val="00B0F0"/>
          </a:solidFill>
        </p:spPr>
        <p:txBody>
          <a:bodyPr wrap="square">
            <a:spAutoFit/>
          </a:bodyPr>
          <a:lstStyle/>
          <a:p>
            <a:r>
              <a:rPr lang="fr-FR" dirty="0">
                <a:latin typeface="Garamond" pitchFamily="18" charset="0"/>
              </a:rPr>
              <a:t>Côté allié</a:t>
            </a:r>
          </a:p>
          <a:p>
            <a:r>
              <a:rPr lang="fr-FR" dirty="0">
                <a:latin typeface="Garamond" pitchFamily="18" charset="0"/>
              </a:rPr>
              <a:t>Etats-Unis : Adam</a:t>
            </a:r>
          </a:p>
          <a:p>
            <a:r>
              <a:rPr lang="fr-FR" dirty="0">
                <a:latin typeface="Garamond" pitchFamily="18" charset="0"/>
              </a:rPr>
              <a:t>Grande-Bretagne : Eve</a:t>
            </a:r>
          </a:p>
          <a:p>
            <a:r>
              <a:rPr lang="fr-FR" dirty="0">
                <a:latin typeface="Garamond" pitchFamily="18" charset="0"/>
              </a:rPr>
              <a:t>France : Archange</a:t>
            </a:r>
            <a:endParaRPr lang="fr-FR" dirty="0">
              <a:latin typeface="Garamond" pitchFamily="18" charset="0"/>
            </a:endParaRPr>
          </a:p>
        </p:txBody>
      </p:sp>
      <p:sp>
        <p:nvSpPr>
          <p:cNvPr id="4" name="Rectangle 3"/>
          <p:cNvSpPr/>
          <p:nvPr/>
        </p:nvSpPr>
        <p:spPr>
          <a:xfrm>
            <a:off x="8488679" y="3847330"/>
            <a:ext cx="2026922" cy="1200329"/>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fr-FR" dirty="0" smtClean="0">
                <a:latin typeface="Garamond" pitchFamily="18" charset="0"/>
              </a:rPr>
              <a:t>Puissance de l’axe </a:t>
            </a:r>
            <a:endParaRPr lang="fr-FR" dirty="0">
              <a:latin typeface="Garamond" pitchFamily="18" charset="0"/>
            </a:endParaRPr>
          </a:p>
          <a:p>
            <a:r>
              <a:rPr lang="fr-FR" dirty="0" smtClean="0">
                <a:latin typeface="Garamond" pitchFamily="18" charset="0"/>
              </a:rPr>
              <a:t>Allemagne : </a:t>
            </a:r>
            <a:r>
              <a:rPr lang="fr-FR" dirty="0">
                <a:latin typeface="Garamond" pitchFamily="18" charset="0"/>
              </a:rPr>
              <a:t>Adam</a:t>
            </a:r>
          </a:p>
          <a:p>
            <a:r>
              <a:rPr lang="fr-FR" dirty="0" smtClean="0">
                <a:latin typeface="Garamond" pitchFamily="18" charset="0"/>
              </a:rPr>
              <a:t>Japon </a:t>
            </a:r>
            <a:r>
              <a:rPr lang="fr-FR" dirty="0">
                <a:latin typeface="Garamond" pitchFamily="18" charset="0"/>
              </a:rPr>
              <a:t>: Eve</a:t>
            </a:r>
          </a:p>
          <a:p>
            <a:r>
              <a:rPr lang="fr-FR" dirty="0" smtClean="0">
                <a:latin typeface="Garamond" pitchFamily="18" charset="0"/>
              </a:rPr>
              <a:t>Italie </a:t>
            </a:r>
            <a:r>
              <a:rPr lang="fr-FR" dirty="0">
                <a:latin typeface="Garamond" pitchFamily="18" charset="0"/>
              </a:rPr>
              <a:t>: Archange</a:t>
            </a:r>
            <a:endParaRPr lang="fr-FR" dirty="0">
              <a:latin typeface="Garamond" pitchFamily="18" charset="0"/>
            </a:endParaRPr>
          </a:p>
        </p:txBody>
      </p:sp>
    </p:spTree>
    <p:extLst>
      <p:ext uri="{BB962C8B-B14F-4D97-AF65-F5344CB8AC3E}">
        <p14:creationId xmlns:p14="http://schemas.microsoft.com/office/powerpoint/2010/main" val="29193298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https://upload.wikimedia.org/wikipedia/commons/thumb/b/b3/Japanese_Empire_%28orthographic_projection%29.svg/220px-Japanese_Empire_%28orthographic_projection%29.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7406" y="2066735"/>
            <a:ext cx="4487863" cy="44878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512295" y="3033394"/>
            <a:ext cx="2590800" cy="2554545"/>
          </a:xfrm>
          <a:prstGeom prst="rect">
            <a:avLst/>
          </a:prstGeom>
        </p:spPr>
        <p:txBody>
          <a:bodyPr wrap="square">
            <a:spAutoFit/>
          </a:bodyPr>
          <a:lstStyle/>
          <a:p>
            <a:pPr lvl="0" defTabSz="914400" fontAlgn="base">
              <a:spcBef>
                <a:spcPct val="0"/>
              </a:spcBef>
              <a:spcAft>
                <a:spcPct val="0"/>
              </a:spcAft>
            </a:pPr>
            <a:r>
              <a:rPr lang="fr-FR" altLang="ja-JP" sz="2000" dirty="0">
                <a:solidFill>
                  <a:srgbClr val="252525"/>
                </a:solidFill>
                <a:latin typeface="Garamond" panose="02020404030301010803" pitchFamily="18" charset="0"/>
                <a:cs typeface="Arial" charset="0"/>
              </a:rPr>
              <a:t>T</a:t>
            </a:r>
            <a:r>
              <a:rPr lang="fr-FR" altLang="ja-JP" sz="2000" dirty="0" smtClean="0">
                <a:solidFill>
                  <a:srgbClr val="252525"/>
                </a:solidFill>
                <a:latin typeface="Garamond" panose="02020404030301010803" pitchFamily="18" charset="0"/>
                <a:cs typeface="Arial" charset="0"/>
              </a:rPr>
              <a:t>entative de créer</a:t>
            </a:r>
            <a:r>
              <a:rPr lang="fr-FR" altLang="ja-JP" sz="2000" dirty="0">
                <a:solidFill>
                  <a:srgbClr val="252525"/>
                </a:solidFill>
                <a:latin typeface="Garamond" panose="02020404030301010803" pitchFamily="18" charset="0"/>
                <a:cs typeface="Arial" charset="0"/>
              </a:rPr>
              <a:t>, au </a:t>
            </a:r>
            <a:r>
              <a:rPr lang="fr-FR" altLang="ja-JP" sz="2000" dirty="0" smtClean="0">
                <a:solidFill>
                  <a:srgbClr val="252525"/>
                </a:solidFill>
                <a:latin typeface="Garamond" panose="02020404030301010803" pitchFamily="18" charset="0"/>
                <a:cs typeface="Arial" charset="0"/>
              </a:rPr>
              <a:t>service </a:t>
            </a:r>
            <a:r>
              <a:rPr lang="fr-FR" altLang="ja-JP" sz="2000" dirty="0">
                <a:solidFill>
                  <a:srgbClr val="252525"/>
                </a:solidFill>
                <a:latin typeface="Garamond" panose="02020404030301010803" pitchFamily="18" charset="0"/>
                <a:cs typeface="Arial" charset="0"/>
              </a:rPr>
              <a:t>de l'</a:t>
            </a:r>
            <a:r>
              <a:rPr lang="fr-FR" altLang="ja-JP" sz="2000" dirty="0">
                <a:solidFill>
                  <a:srgbClr val="0B0080"/>
                </a:solidFill>
                <a:latin typeface="Garamond" panose="02020404030301010803" pitchFamily="18" charset="0"/>
                <a:cs typeface="Arial" charset="0"/>
              </a:rPr>
              <a:t>Empire du </a:t>
            </a:r>
            <a:r>
              <a:rPr lang="fr-FR" altLang="ja-JP" sz="2000" dirty="0" smtClean="0">
                <a:solidFill>
                  <a:srgbClr val="0B0080"/>
                </a:solidFill>
                <a:latin typeface="Garamond" panose="02020404030301010803" pitchFamily="18" charset="0"/>
                <a:cs typeface="Arial" charset="0"/>
              </a:rPr>
              <a:t>Japon</a:t>
            </a:r>
            <a:r>
              <a:rPr lang="fr-FR" altLang="ja-JP" sz="2000" dirty="0" smtClean="0">
                <a:solidFill>
                  <a:srgbClr val="252525"/>
                </a:solidFill>
                <a:latin typeface="Garamond" panose="02020404030301010803" pitchFamily="18" charset="0"/>
                <a:cs typeface="Arial" charset="0"/>
              </a:rPr>
              <a:t>, </a:t>
            </a:r>
            <a:r>
              <a:rPr lang="fr-FR" altLang="ja-JP" sz="2000" dirty="0">
                <a:solidFill>
                  <a:srgbClr val="252525"/>
                </a:solidFill>
                <a:latin typeface="Garamond" panose="02020404030301010803" pitchFamily="18" charset="0"/>
                <a:cs typeface="Arial" charset="0"/>
              </a:rPr>
              <a:t>un bloc auto-suffisant de pays asiatiques dirigés par le Japon et n'étant pas en contact avec les pays occidentaux</a:t>
            </a:r>
            <a:r>
              <a:rPr lang="fr-FR" altLang="ja-JP" sz="2000" dirty="0" smtClean="0">
                <a:solidFill>
                  <a:srgbClr val="252525"/>
                </a:solidFill>
                <a:latin typeface="Garamond" panose="02020404030301010803" pitchFamily="18" charset="0"/>
                <a:cs typeface="Arial" charset="0"/>
              </a:rPr>
              <a:t>.</a:t>
            </a:r>
            <a:endParaRPr lang="fr-FR" altLang="ja-JP" sz="4000" dirty="0">
              <a:latin typeface="Garamond" panose="02020404030301010803" pitchFamily="18" charset="0"/>
            </a:endParaRPr>
          </a:p>
        </p:txBody>
      </p:sp>
      <p:pic>
        <p:nvPicPr>
          <p:cNvPr id="5122" name="Picture 2" descr=" The Greater Germanic Reich, to be realised with the policies of Lebensraum, had boundaries derived from the plans of the Generalplan Ost, the state administration, and the Schutzstaffel (SS).[1]">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192" r="8191"/>
          <a:stretch/>
        </p:blipFill>
        <p:spPr bwMode="auto">
          <a:xfrm>
            <a:off x="253999" y="2152706"/>
            <a:ext cx="4450736" cy="44365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690" y="5801068"/>
            <a:ext cx="2174826" cy="523220"/>
          </a:xfrm>
          <a:prstGeom prst="rect">
            <a:avLst/>
          </a:prstGeom>
        </p:spPr>
        <p:txBody>
          <a:bodyPr wrap="none">
            <a:spAutoFit/>
          </a:bodyPr>
          <a:lstStyle/>
          <a:p>
            <a:r>
              <a:rPr lang="fr-FR" sz="2800" b="1" dirty="0" err="1">
                <a:solidFill>
                  <a:srgbClr val="00B050"/>
                </a:solidFill>
                <a:latin typeface="Garamond" pitchFamily="18" charset="0"/>
                <a:cs typeface="Arial" charset="0"/>
              </a:rPr>
              <a:t>Lebensraum</a:t>
            </a:r>
            <a:r>
              <a:rPr lang="fr-FR" sz="2800" b="1" dirty="0">
                <a:solidFill>
                  <a:srgbClr val="00B050"/>
                </a:solidFill>
                <a:latin typeface="Garamond" pitchFamily="18" charset="0"/>
                <a:cs typeface="Arial" charset="0"/>
              </a:rPr>
              <a:t> </a:t>
            </a:r>
            <a:endParaRPr lang="fr-FR" sz="2800" dirty="0">
              <a:solidFill>
                <a:srgbClr val="00B050"/>
              </a:solidFill>
            </a:endParaRPr>
          </a:p>
        </p:txBody>
      </p:sp>
      <p:sp>
        <p:nvSpPr>
          <p:cNvPr id="4" name="Rectangle 3"/>
          <p:cNvSpPr/>
          <p:nvPr/>
        </p:nvSpPr>
        <p:spPr>
          <a:xfrm>
            <a:off x="4977406" y="6471461"/>
            <a:ext cx="6774618"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fr-FR" b="1" dirty="0">
                <a:solidFill>
                  <a:srgbClr val="00B050"/>
                </a:solidFill>
                <a:latin typeface="Garamond" pitchFamily="18" charset="0"/>
                <a:cs typeface="Arial" charset="0"/>
              </a:rPr>
              <a:t>Sphère de coprospérité de la Grande Asie orientale</a:t>
            </a:r>
            <a:r>
              <a:rPr lang="fr-FR" dirty="0">
                <a:solidFill>
                  <a:srgbClr val="00B050"/>
                </a:solidFill>
                <a:latin typeface="Garamond" pitchFamily="18" charset="0"/>
                <a:cs typeface="Arial" charset="0"/>
              </a:rPr>
              <a:t> (</a:t>
            </a:r>
            <a:r>
              <a:rPr lang="ja-JP" altLang="fr-FR" dirty="0">
                <a:solidFill>
                  <a:srgbClr val="00B050"/>
                </a:solidFill>
                <a:latin typeface="Garamond" pitchFamily="18" charset="0"/>
                <a:cs typeface="Arial" charset="0"/>
              </a:rPr>
              <a:t>大東亞共榮圈</a:t>
            </a:r>
            <a:r>
              <a:rPr lang="fr-FR" altLang="ja-JP" dirty="0">
                <a:solidFill>
                  <a:srgbClr val="00B050"/>
                </a:solidFill>
                <a:latin typeface="Garamond" pitchFamily="18" charset="0"/>
                <a:cs typeface="Arial" charset="0"/>
              </a:rPr>
              <a:t>)</a:t>
            </a:r>
            <a:endParaRPr lang="fr-FR" dirty="0">
              <a:solidFill>
                <a:srgbClr val="00B050"/>
              </a:solidFill>
            </a:endParaRPr>
          </a:p>
        </p:txBody>
      </p:sp>
      <p:sp>
        <p:nvSpPr>
          <p:cNvPr id="7" name="Rectangle 6"/>
          <p:cNvSpPr/>
          <p:nvPr/>
        </p:nvSpPr>
        <p:spPr>
          <a:xfrm>
            <a:off x="464109" y="861846"/>
            <a:ext cx="9769213" cy="830997"/>
          </a:xfrm>
          <a:prstGeom prst="rect">
            <a:avLst/>
          </a:prstGeom>
        </p:spPr>
        <p:txBody>
          <a:bodyPr wrap="none">
            <a:spAutoFit/>
          </a:bodyPr>
          <a:lstStyle/>
          <a:p>
            <a:r>
              <a:rPr lang="fr-FR" sz="2400" b="1" dirty="0" smtClean="0">
                <a:solidFill>
                  <a:srgbClr val="00B050"/>
                </a:solidFill>
                <a:latin typeface="Garamond" pitchFamily="18" charset="0"/>
                <a:cs typeface="Arial" charset="0"/>
              </a:rPr>
              <a:t>Deux sphères d’influence idéologique, politique, économique et militaire </a:t>
            </a:r>
          </a:p>
          <a:p>
            <a:r>
              <a:rPr lang="fr-FR" sz="2400" b="1" dirty="0" smtClean="0">
                <a:solidFill>
                  <a:srgbClr val="00B050"/>
                </a:solidFill>
                <a:latin typeface="Garamond" pitchFamily="18" charset="0"/>
                <a:cs typeface="Arial" charset="0"/>
              </a:rPr>
              <a:t>mortelles en Europe et en Asie</a:t>
            </a:r>
            <a:endParaRPr lang="fr-FR" sz="2400" dirty="0"/>
          </a:p>
        </p:txBody>
      </p:sp>
    </p:spTree>
    <p:extLst>
      <p:ext uri="{BB962C8B-B14F-4D97-AF65-F5344CB8AC3E}">
        <p14:creationId xmlns:p14="http://schemas.microsoft.com/office/powerpoint/2010/main" val="33688873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lumMod val="60000"/>
                    <a:lumOff val="40000"/>
                  </a:schemeClr>
                </a:solidFill>
                <a:latin typeface="Garamond" pitchFamily="18" charset="0"/>
              </a:rPr>
              <a:t>De nouvelles armes </a:t>
            </a:r>
            <a:r>
              <a:rPr lang="fr-FR" b="1" dirty="0" smtClean="0">
                <a:solidFill>
                  <a:schemeClr val="accent1">
                    <a:lumMod val="60000"/>
                    <a:lumOff val="40000"/>
                  </a:schemeClr>
                </a:solidFill>
                <a:latin typeface="Garamond" pitchFamily="18" charset="0"/>
              </a:rPr>
              <a:t>terrifiantes</a:t>
            </a:r>
            <a:endParaRPr lang="fr-FR" b="1" dirty="0">
              <a:solidFill>
                <a:schemeClr val="accent1">
                  <a:lumMod val="60000"/>
                  <a:lumOff val="40000"/>
                </a:schemeClr>
              </a:solidFill>
              <a:latin typeface="Garamond" pitchFamily="18" charset="0"/>
            </a:endParaRPr>
          </a:p>
        </p:txBody>
      </p:sp>
      <p:pic>
        <p:nvPicPr>
          <p:cNvPr id="6146" name="Picture 2" descr="La V1">
            <a:hlinkClick r:id="rId2" tooltip="Agrandissez la vignett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26" y="2111313"/>
            <a:ext cx="3102406" cy="229514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2avions.tripod.com/avionimage/EU/B17/b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3722" y="2129599"/>
            <a:ext cx="4218306" cy="219352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descr="Nagasaki Bombing"/>
          <p:cNvPicPr/>
          <p:nvPr/>
        </p:nvPicPr>
        <p:blipFill>
          <a:blip r:embed="rId5">
            <a:extLst>
              <a:ext uri="{28A0092B-C50C-407E-A947-70E740481C1C}">
                <a14:useLocalDpi xmlns:a14="http://schemas.microsoft.com/office/drawing/2010/main" val="0"/>
              </a:ext>
            </a:extLst>
          </a:blip>
          <a:srcRect/>
          <a:stretch>
            <a:fillRect/>
          </a:stretch>
        </p:blipFill>
        <p:spPr bwMode="auto">
          <a:xfrm>
            <a:off x="9296400" y="2129600"/>
            <a:ext cx="2651760" cy="4210240"/>
          </a:xfrm>
          <a:prstGeom prst="rect">
            <a:avLst/>
          </a:prstGeom>
          <a:noFill/>
          <a:ln>
            <a:noFill/>
          </a:ln>
        </p:spPr>
      </p:pic>
      <p:sp>
        <p:nvSpPr>
          <p:cNvPr id="8" name="Rectangle 7"/>
          <p:cNvSpPr/>
          <p:nvPr/>
        </p:nvSpPr>
        <p:spPr>
          <a:xfrm>
            <a:off x="1352360" y="3772862"/>
            <a:ext cx="7479805" cy="590931"/>
          </a:xfrm>
          <a:prstGeom prst="rect">
            <a:avLst/>
          </a:prstGeom>
        </p:spPr>
        <p:txBody>
          <a:bodyPr wrap="none">
            <a:spAutoFit/>
          </a:bodyPr>
          <a:lstStyle/>
          <a:p>
            <a:pPr lvl="0" defTabSz="914400">
              <a:lnSpc>
                <a:spcPct val="90000"/>
              </a:lnSpc>
              <a:spcBef>
                <a:spcPct val="0"/>
              </a:spcBef>
            </a:pPr>
            <a:r>
              <a:rPr lang="fr-FR" sz="3600" b="1" dirty="0" smtClean="0">
                <a:solidFill>
                  <a:srgbClr val="D34817">
                    <a:lumMod val="60000"/>
                    <a:lumOff val="40000"/>
                  </a:srgbClr>
                </a:solidFill>
                <a:latin typeface="Garamond" pitchFamily="18" charset="0"/>
                <a:ea typeface="+mj-ea"/>
                <a:cs typeface="+mj-cs"/>
              </a:rPr>
              <a:t>          V2                  Forteresse volante</a:t>
            </a:r>
            <a:endParaRPr lang="fr-FR" sz="3600" b="1" dirty="0">
              <a:solidFill>
                <a:srgbClr val="D34817">
                  <a:lumMod val="60000"/>
                  <a:lumOff val="40000"/>
                </a:srgbClr>
              </a:solidFill>
              <a:latin typeface="Garamond" pitchFamily="18" charset="0"/>
              <a:ea typeface="+mj-ea"/>
              <a:cs typeface="+mj-cs"/>
            </a:endParaRPr>
          </a:p>
        </p:txBody>
      </p:sp>
      <p:pic>
        <p:nvPicPr>
          <p:cNvPr id="6150" name="Picture 6" descr="http://img15.hostingpics.net/pics/526953USSEssexmai194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926" y="4529251"/>
            <a:ext cx="2614726" cy="215538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html2.free.fr/canons/dora/dora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1" y="4480560"/>
            <a:ext cx="5745428" cy="22527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09270" y="6315302"/>
            <a:ext cx="1395382" cy="369332"/>
          </a:xfrm>
          <a:prstGeom prst="rect">
            <a:avLst/>
          </a:prstGeom>
        </p:spPr>
        <p:txBody>
          <a:bodyPr wrap="none">
            <a:spAutoFit/>
          </a:bodyPr>
          <a:lstStyle/>
          <a:p>
            <a:r>
              <a:rPr lang="fr-FR" b="1" dirty="0">
                <a:solidFill>
                  <a:schemeClr val="accent1">
                    <a:lumMod val="60000"/>
                    <a:lumOff val="40000"/>
                  </a:schemeClr>
                </a:solidFill>
                <a:latin typeface="Garamond" pitchFamily="18" charset="0"/>
              </a:rPr>
              <a:t>Porte Avion </a:t>
            </a:r>
            <a:endParaRPr lang="fr-FR" dirty="0"/>
          </a:p>
        </p:txBody>
      </p:sp>
      <p:sp>
        <p:nvSpPr>
          <p:cNvPr id="4" name="Rectangle 3"/>
          <p:cNvSpPr/>
          <p:nvPr/>
        </p:nvSpPr>
        <p:spPr>
          <a:xfrm>
            <a:off x="3276600" y="4942225"/>
            <a:ext cx="2754280" cy="923330"/>
          </a:xfrm>
          <a:prstGeom prst="rect">
            <a:avLst/>
          </a:prstGeom>
        </p:spPr>
        <p:txBody>
          <a:bodyPr wrap="none">
            <a:spAutoFit/>
          </a:bodyPr>
          <a:lstStyle/>
          <a:p>
            <a:r>
              <a:rPr lang="fr-FR" dirty="0" err="1">
                <a:solidFill>
                  <a:schemeClr val="accent1">
                    <a:lumMod val="60000"/>
                    <a:lumOff val="40000"/>
                  </a:schemeClr>
                </a:solidFill>
                <a:latin typeface="Garamond" pitchFamily="18" charset="0"/>
              </a:rPr>
              <a:t>Schwerer</a:t>
            </a:r>
            <a:r>
              <a:rPr lang="fr-FR" dirty="0">
                <a:solidFill>
                  <a:schemeClr val="accent1">
                    <a:lumMod val="60000"/>
                    <a:lumOff val="40000"/>
                  </a:schemeClr>
                </a:solidFill>
                <a:latin typeface="Garamond" pitchFamily="18" charset="0"/>
              </a:rPr>
              <a:t> </a:t>
            </a:r>
            <a:r>
              <a:rPr lang="fr-FR" dirty="0" smtClean="0">
                <a:solidFill>
                  <a:schemeClr val="accent1">
                    <a:lumMod val="60000"/>
                    <a:lumOff val="40000"/>
                  </a:schemeClr>
                </a:solidFill>
                <a:latin typeface="Garamond" pitchFamily="18" charset="0"/>
              </a:rPr>
              <a:t>Gustav</a:t>
            </a:r>
          </a:p>
          <a:p>
            <a:r>
              <a:rPr lang="fr-FR" dirty="0" smtClean="0">
                <a:solidFill>
                  <a:schemeClr val="accent1">
                    <a:lumMod val="60000"/>
                    <a:lumOff val="40000"/>
                  </a:schemeClr>
                </a:solidFill>
                <a:latin typeface="Garamond" pitchFamily="18" charset="0"/>
              </a:rPr>
              <a:t>Canon de 1300 tonnes</a:t>
            </a:r>
          </a:p>
          <a:p>
            <a:r>
              <a:rPr lang="fr-FR" dirty="0" smtClean="0">
                <a:solidFill>
                  <a:schemeClr val="accent1">
                    <a:lumMod val="60000"/>
                    <a:lumOff val="40000"/>
                  </a:schemeClr>
                </a:solidFill>
                <a:latin typeface="Garamond" pitchFamily="18" charset="0"/>
              </a:rPr>
              <a:t>Le canon seul fait 32 mètres </a:t>
            </a:r>
            <a:endParaRPr lang="fr-FR" dirty="0">
              <a:solidFill>
                <a:schemeClr val="accent1">
                  <a:lumMod val="60000"/>
                  <a:lumOff val="40000"/>
                </a:schemeClr>
              </a:solidFill>
              <a:latin typeface="Garamond" pitchFamily="18" charset="0"/>
            </a:endParaRPr>
          </a:p>
        </p:txBody>
      </p:sp>
      <p:sp>
        <p:nvSpPr>
          <p:cNvPr id="11" name="Rectangle 10"/>
          <p:cNvSpPr/>
          <p:nvPr/>
        </p:nvSpPr>
        <p:spPr>
          <a:xfrm>
            <a:off x="9296400" y="6370618"/>
            <a:ext cx="2651760" cy="400110"/>
          </a:xfrm>
          <a:prstGeom prst="rect">
            <a:avLst/>
          </a:prstGeom>
        </p:spPr>
        <p:txBody>
          <a:bodyPr wrap="square">
            <a:spAutoFit/>
          </a:bodyPr>
          <a:lstStyle/>
          <a:p>
            <a:r>
              <a:rPr lang="fr-FR" sz="2000" b="1" dirty="0" smtClean="0">
                <a:solidFill>
                  <a:schemeClr val="accent1">
                    <a:lumMod val="60000"/>
                    <a:lumOff val="40000"/>
                  </a:schemeClr>
                </a:solidFill>
              </a:rPr>
              <a:t>Arme nucléaire</a:t>
            </a:r>
            <a:endParaRPr lang="fr-FR" sz="2000" b="1" dirty="0">
              <a:solidFill>
                <a:schemeClr val="accent1">
                  <a:lumMod val="60000"/>
                  <a:lumOff val="40000"/>
                </a:schemeClr>
              </a:solidFill>
            </a:endParaRPr>
          </a:p>
        </p:txBody>
      </p:sp>
    </p:spTree>
    <p:extLst>
      <p:ext uri="{BB962C8B-B14F-4D97-AF65-F5344CB8AC3E}">
        <p14:creationId xmlns:p14="http://schemas.microsoft.com/office/powerpoint/2010/main" val="22363895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effectLst>
                  <a:outerShdw blurRad="38100" dist="38100" dir="2700000" algn="tl">
                    <a:srgbClr val="000000">
                      <a:alpha val="43137"/>
                    </a:srgbClr>
                  </a:outerShdw>
                </a:effectLst>
                <a:latin typeface="Garamond" pitchFamily="18" charset="0"/>
              </a:rPr>
              <a:t>Conséquences de la 2</a:t>
            </a:r>
            <a:r>
              <a:rPr lang="fr-FR" b="1" baseline="30000" dirty="0" smtClean="0">
                <a:effectLst>
                  <a:outerShdw blurRad="38100" dist="38100" dir="2700000" algn="tl">
                    <a:srgbClr val="000000">
                      <a:alpha val="43137"/>
                    </a:srgbClr>
                  </a:outerShdw>
                </a:effectLst>
                <a:latin typeface="Garamond" pitchFamily="18" charset="0"/>
              </a:rPr>
              <a:t>e</a:t>
            </a:r>
            <a:r>
              <a:rPr lang="fr-FR" b="1" dirty="0" smtClean="0">
                <a:effectLst>
                  <a:outerShdw blurRad="38100" dist="38100" dir="2700000" algn="tl">
                    <a:srgbClr val="000000">
                      <a:alpha val="43137"/>
                    </a:srgbClr>
                  </a:outerShdw>
                </a:effectLst>
                <a:latin typeface="Garamond" pitchFamily="18" charset="0"/>
              </a:rPr>
              <a:t> Guerre Mondiale</a:t>
            </a:r>
            <a:endParaRPr lang="fr-FR" b="1" dirty="0">
              <a:effectLst>
                <a:outerShdw blurRad="38100" dist="38100" dir="2700000" algn="tl">
                  <a:srgbClr val="000000">
                    <a:alpha val="43137"/>
                  </a:srgbClr>
                </a:outerShdw>
              </a:effectLst>
              <a:latin typeface="Garamond" pitchFamily="18" charset="0"/>
            </a:endParaRPr>
          </a:p>
        </p:txBody>
      </p:sp>
      <p:sp>
        <p:nvSpPr>
          <p:cNvPr id="3" name="Espace réservé du contenu 2"/>
          <p:cNvSpPr>
            <a:spLocks noGrp="1"/>
          </p:cNvSpPr>
          <p:nvPr>
            <p:ph idx="1"/>
          </p:nvPr>
        </p:nvSpPr>
        <p:spPr>
          <a:xfrm>
            <a:off x="497441" y="2336873"/>
            <a:ext cx="9613861" cy="3599316"/>
          </a:xfrm>
        </p:spPr>
        <p:txBody>
          <a:bodyPr>
            <a:normAutofit lnSpcReduction="10000"/>
          </a:bodyPr>
          <a:lstStyle/>
          <a:p>
            <a:r>
              <a:rPr lang="fr-FR" b="1" dirty="0" smtClean="0">
                <a:latin typeface="Garamond" pitchFamily="18" charset="0"/>
              </a:rPr>
              <a:t>Extension de la sphère d’influence démocratique</a:t>
            </a:r>
          </a:p>
          <a:p>
            <a:r>
              <a:rPr lang="fr-FR" b="1" dirty="0" smtClean="0">
                <a:latin typeface="Garamond" pitchFamily="18" charset="0"/>
              </a:rPr>
              <a:t>Accès à l’indépendance des pays colonisés</a:t>
            </a:r>
          </a:p>
          <a:p>
            <a:r>
              <a:rPr lang="fr-FR" b="1" dirty="0" smtClean="0">
                <a:latin typeface="Garamond" pitchFamily="18" charset="0"/>
              </a:rPr>
              <a:t>Naissance de l’ONU, à la sphère d’influence aussitôt limitée</a:t>
            </a:r>
          </a:p>
          <a:p>
            <a:r>
              <a:rPr lang="fr-FR" b="1" dirty="0" smtClean="0">
                <a:latin typeface="Garamond" pitchFamily="18" charset="0"/>
              </a:rPr>
              <a:t>Début de la sphère d’influence européenne</a:t>
            </a:r>
          </a:p>
          <a:p>
            <a:r>
              <a:rPr lang="fr-FR" b="1" dirty="0" smtClean="0">
                <a:latin typeface="Garamond" pitchFamily="18" charset="0"/>
              </a:rPr>
              <a:t>Création de l’Etat d’Israël et début du conflit au </a:t>
            </a:r>
            <a:r>
              <a:rPr lang="fr-FR" b="1" dirty="0" err="1" smtClean="0">
                <a:latin typeface="Garamond" pitchFamily="18" charset="0"/>
              </a:rPr>
              <a:t>Proche-orient</a:t>
            </a:r>
            <a:endParaRPr lang="fr-FR" b="1" dirty="0" smtClean="0">
              <a:latin typeface="Garamond" pitchFamily="18" charset="0"/>
            </a:endParaRPr>
          </a:p>
          <a:p>
            <a:r>
              <a:rPr lang="fr-FR" b="1" dirty="0" smtClean="0">
                <a:latin typeface="Garamond" pitchFamily="18" charset="0"/>
              </a:rPr>
              <a:t>Bipolarisation de l’Allemagne, de la Corée, de l’Europe, du monde</a:t>
            </a:r>
          </a:p>
          <a:p>
            <a:r>
              <a:rPr lang="fr-FR" b="1" dirty="0" smtClean="0">
                <a:latin typeface="Garamond" pitchFamily="18" charset="0"/>
              </a:rPr>
              <a:t>Hégémonie de Staline</a:t>
            </a:r>
          </a:p>
          <a:p>
            <a:r>
              <a:rPr lang="fr-FR" b="1" dirty="0" smtClean="0">
                <a:latin typeface="Garamond" pitchFamily="18" charset="0"/>
              </a:rPr>
              <a:t>Axe Staline-Mao-Kim il Sung et menace sur l’Asie</a:t>
            </a:r>
          </a:p>
        </p:txBody>
      </p:sp>
    </p:spTree>
    <p:extLst>
      <p:ext uri="{BB962C8B-B14F-4D97-AF65-F5344CB8AC3E}">
        <p14:creationId xmlns:p14="http://schemas.microsoft.com/office/powerpoint/2010/main" val="1849687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solidFill>
                  <a:schemeClr val="accent1">
                    <a:lumMod val="60000"/>
                    <a:lumOff val="40000"/>
                  </a:schemeClr>
                </a:solidFill>
                <a:latin typeface="Garamond" pitchFamily="18" charset="0"/>
              </a:rPr>
              <a:t>Sphères d’influence et guerres </a:t>
            </a:r>
            <a:r>
              <a:rPr lang="fr-FR" sz="4000" b="1" dirty="0" smtClean="0">
                <a:solidFill>
                  <a:schemeClr val="accent1">
                    <a:lumMod val="60000"/>
                    <a:lumOff val="40000"/>
                  </a:schemeClr>
                </a:solidFill>
                <a:latin typeface="Garamond" pitchFamily="18" charset="0"/>
              </a:rPr>
              <a:t>mondiales</a:t>
            </a:r>
            <a:endParaRPr lang="fr-FR" sz="4000" b="1" dirty="0">
              <a:solidFill>
                <a:schemeClr val="accent1">
                  <a:lumMod val="60000"/>
                  <a:lumOff val="40000"/>
                </a:schemeClr>
              </a:solidFill>
              <a:latin typeface="Garamond" pitchFamily="18" charset="0"/>
            </a:endParaRPr>
          </a:p>
        </p:txBody>
      </p:sp>
      <p:sp>
        <p:nvSpPr>
          <p:cNvPr id="4" name="Rectangle 3"/>
          <p:cNvSpPr/>
          <p:nvPr/>
        </p:nvSpPr>
        <p:spPr>
          <a:xfrm>
            <a:off x="0" y="2030556"/>
            <a:ext cx="12192000" cy="4893647"/>
          </a:xfrm>
          <a:prstGeom prst="rect">
            <a:avLst/>
          </a:prstGeom>
        </p:spPr>
        <p:txBody>
          <a:bodyPr wrap="square">
            <a:spAutoFit/>
          </a:bodyPr>
          <a:lstStyle/>
          <a:p>
            <a:pPr marL="285750" indent="-285750">
              <a:buFont typeface="Arial" pitchFamily="34" charset="0"/>
              <a:buChar char="•"/>
            </a:pPr>
            <a:r>
              <a:rPr lang="fr-FR" sz="2400" dirty="0">
                <a:latin typeface="Garamond" pitchFamily="18" charset="0"/>
              </a:rPr>
              <a:t>Cet exposé examinera surtout le jeu des sphères d’influence dans les relations internationales et les guerres mondiales au vingtième siècle.</a:t>
            </a:r>
          </a:p>
          <a:p>
            <a:pPr marL="285750" indent="-285750">
              <a:buFont typeface="Arial" pitchFamily="34" charset="0"/>
              <a:buChar char="•"/>
            </a:pPr>
            <a:r>
              <a:rPr lang="fr-FR" sz="2400" dirty="0">
                <a:latin typeface="Garamond" pitchFamily="18" charset="0"/>
              </a:rPr>
              <a:t>P</a:t>
            </a:r>
            <a:r>
              <a:rPr lang="fr-FR" sz="2400" dirty="0" smtClean="0">
                <a:latin typeface="Garamond" pitchFamily="18" charset="0"/>
              </a:rPr>
              <a:t>lus </a:t>
            </a:r>
            <a:r>
              <a:rPr lang="fr-FR" sz="2400" dirty="0">
                <a:latin typeface="Garamond" pitchFamily="18" charset="0"/>
              </a:rPr>
              <a:t>que des affrontements entre puissances rivales motivées par leurs intérêts nationaux, ce furent des guerres idéologiques autour de visions du monde diamétralement opposées. </a:t>
            </a:r>
          </a:p>
          <a:p>
            <a:pPr marL="285750" indent="-285750">
              <a:buFont typeface="Arial" pitchFamily="34" charset="0"/>
              <a:buChar char="•"/>
            </a:pPr>
            <a:r>
              <a:rPr lang="fr-FR" sz="2400" dirty="0" smtClean="0">
                <a:latin typeface="Garamond" pitchFamily="18" charset="0"/>
              </a:rPr>
              <a:t>Il </a:t>
            </a:r>
            <a:r>
              <a:rPr lang="fr-FR" sz="2400" dirty="0">
                <a:latin typeface="Garamond" pitchFamily="18" charset="0"/>
              </a:rPr>
              <a:t>fallut repousser </a:t>
            </a:r>
            <a:r>
              <a:rPr lang="fr-FR" sz="2400" dirty="0" smtClean="0">
                <a:latin typeface="Garamond" pitchFamily="18" charset="0"/>
              </a:rPr>
              <a:t>la tentation d’idéologies totalitaires </a:t>
            </a:r>
            <a:r>
              <a:rPr lang="fr-FR" sz="2400" dirty="0" smtClean="0">
                <a:latin typeface="Garamond" pitchFamily="18" charset="0"/>
              </a:rPr>
              <a:t>(nazisme et </a:t>
            </a:r>
            <a:r>
              <a:rPr lang="fr-FR" sz="2400" dirty="0" smtClean="0">
                <a:latin typeface="Garamond" pitchFamily="18" charset="0"/>
              </a:rPr>
              <a:t>stalinisme) qui exerçaient </a:t>
            </a:r>
            <a:r>
              <a:rPr lang="fr-FR" sz="2400" dirty="0">
                <a:latin typeface="Garamond" pitchFamily="18" charset="0"/>
              </a:rPr>
              <a:t>une fascination quasi </a:t>
            </a:r>
            <a:r>
              <a:rPr lang="fr-FR" sz="2400" dirty="0" smtClean="0">
                <a:latin typeface="Garamond" pitchFamily="18" charset="0"/>
              </a:rPr>
              <a:t>religieuse </a:t>
            </a:r>
            <a:r>
              <a:rPr lang="fr-FR" sz="2400" dirty="0">
                <a:latin typeface="Garamond" pitchFamily="18" charset="0"/>
              </a:rPr>
              <a:t>et ont entraîné le monde dans des illusions collectives</a:t>
            </a:r>
            <a:r>
              <a:rPr lang="fr-FR" sz="2400" dirty="0" smtClean="0">
                <a:latin typeface="Garamond" pitchFamily="18" charset="0"/>
              </a:rPr>
              <a:t>. L’affrontement des sphères d’influence prit alors une dimension eschatologique et apocalyptique (diapo 5)</a:t>
            </a:r>
            <a:endParaRPr lang="fr-FR" sz="2400" dirty="0" smtClean="0">
              <a:latin typeface="Garamond" pitchFamily="18" charset="0"/>
            </a:endParaRPr>
          </a:p>
          <a:p>
            <a:pPr marL="285750" indent="-285750">
              <a:buFont typeface="Arial" pitchFamily="34" charset="0"/>
              <a:buChar char="•"/>
            </a:pPr>
            <a:r>
              <a:rPr lang="fr-FR" sz="2400" dirty="0">
                <a:latin typeface="Garamond" pitchFamily="18" charset="0"/>
              </a:rPr>
              <a:t>L’essayiste américain Jay Winter évoque pour sa part </a:t>
            </a:r>
            <a:r>
              <a:rPr lang="fr-FR" sz="2400" dirty="0" smtClean="0">
                <a:latin typeface="Garamond" pitchFamily="18" charset="0"/>
              </a:rPr>
              <a:t>la lutte des </a:t>
            </a:r>
            <a:r>
              <a:rPr lang="fr-FR" sz="2400" dirty="0">
                <a:latin typeface="Garamond" pitchFamily="18" charset="0"/>
              </a:rPr>
              <a:t>utopies majeures </a:t>
            </a:r>
            <a:r>
              <a:rPr lang="fr-FR" sz="2400" dirty="0" smtClean="0">
                <a:latin typeface="Garamond" pitchFamily="18" charset="0"/>
              </a:rPr>
              <a:t>(malsaines) et des </a:t>
            </a:r>
            <a:r>
              <a:rPr lang="fr-FR" sz="2400" dirty="0">
                <a:latin typeface="Garamond" pitchFamily="18" charset="0"/>
              </a:rPr>
              <a:t>utopies mineures (diapo </a:t>
            </a:r>
            <a:r>
              <a:rPr lang="fr-FR" sz="2400" dirty="0" smtClean="0">
                <a:latin typeface="Garamond" pitchFamily="18" charset="0"/>
              </a:rPr>
              <a:t>4</a:t>
            </a:r>
            <a:r>
              <a:rPr lang="fr-FR" sz="2400" dirty="0">
                <a:latin typeface="Garamond" pitchFamily="18" charset="0"/>
              </a:rPr>
              <a:t>)</a:t>
            </a:r>
          </a:p>
          <a:p>
            <a:pPr marL="285750" indent="-285750">
              <a:buFont typeface="Arial" pitchFamily="34" charset="0"/>
              <a:buChar char="•"/>
            </a:pPr>
            <a:r>
              <a:rPr lang="fr-FR" sz="2400" dirty="0" smtClean="0">
                <a:latin typeface="Garamond" pitchFamily="18" charset="0"/>
              </a:rPr>
              <a:t>Mais la </a:t>
            </a:r>
            <a:r>
              <a:rPr lang="fr-FR" sz="2400" dirty="0" smtClean="0">
                <a:latin typeface="Garamond" pitchFamily="18" charset="0"/>
              </a:rPr>
              <a:t>montée </a:t>
            </a:r>
            <a:r>
              <a:rPr lang="fr-FR" sz="2400" dirty="0" smtClean="0">
                <a:latin typeface="Garamond" pitchFamily="18" charset="0"/>
              </a:rPr>
              <a:t>et la lutte de </a:t>
            </a:r>
            <a:r>
              <a:rPr lang="fr-FR" sz="2400" dirty="0" smtClean="0">
                <a:latin typeface="Garamond" pitchFamily="18" charset="0"/>
              </a:rPr>
              <a:t>deux sphères d’influence mondiale </a:t>
            </a:r>
            <a:r>
              <a:rPr lang="fr-FR" sz="2400" dirty="0" smtClean="0">
                <a:latin typeface="Garamond" pitchFamily="18" charset="0"/>
              </a:rPr>
              <a:t>évoquent aussi </a:t>
            </a:r>
            <a:r>
              <a:rPr lang="fr-FR" sz="2400" dirty="0">
                <a:latin typeface="Garamond" pitchFamily="18" charset="0"/>
              </a:rPr>
              <a:t>l</a:t>
            </a:r>
            <a:r>
              <a:rPr lang="fr-FR" sz="2400" dirty="0" smtClean="0">
                <a:latin typeface="Garamond" pitchFamily="18" charset="0"/>
              </a:rPr>
              <a:t>es </a:t>
            </a:r>
            <a:r>
              <a:rPr lang="fr-FR" sz="2400" dirty="0" smtClean="0">
                <a:latin typeface="Garamond" pitchFamily="18" charset="0"/>
              </a:rPr>
              <a:t>deux cités </a:t>
            </a:r>
            <a:r>
              <a:rPr lang="fr-FR" sz="2400" dirty="0" smtClean="0">
                <a:latin typeface="Garamond" pitchFamily="18" charset="0"/>
              </a:rPr>
              <a:t>de Saint </a:t>
            </a:r>
            <a:r>
              <a:rPr lang="fr-FR" sz="2400" dirty="0" smtClean="0">
                <a:latin typeface="Garamond" pitchFamily="18" charset="0"/>
              </a:rPr>
              <a:t>Augustin : </a:t>
            </a:r>
            <a:r>
              <a:rPr lang="fr-FR" sz="2400" dirty="0" smtClean="0">
                <a:latin typeface="Garamond" pitchFamily="18" charset="0"/>
              </a:rPr>
              <a:t>« </a:t>
            </a:r>
            <a:r>
              <a:rPr lang="fr-FR" sz="2400" b="1" dirty="0" smtClean="0">
                <a:latin typeface="Garamond" pitchFamily="18" charset="0"/>
              </a:rPr>
              <a:t>Deux </a:t>
            </a:r>
            <a:r>
              <a:rPr lang="fr-FR" sz="2400" b="1" dirty="0">
                <a:latin typeface="Garamond" pitchFamily="18" charset="0"/>
              </a:rPr>
              <a:t>cités sont mêlées et enchevêtrées</a:t>
            </a:r>
            <a:r>
              <a:rPr lang="fr-FR" sz="2400" dirty="0">
                <a:latin typeface="Garamond" pitchFamily="18" charset="0"/>
              </a:rPr>
              <a:t> l’une dans l’autre en ce siècle, jusqu’au jour où le jugement dernier les séparera. Je vais </a:t>
            </a:r>
            <a:r>
              <a:rPr lang="fr-FR" sz="2400" dirty="0" smtClean="0">
                <a:latin typeface="Garamond" pitchFamily="18" charset="0"/>
              </a:rPr>
              <a:t>donc </a:t>
            </a:r>
            <a:r>
              <a:rPr lang="fr-FR" sz="2400" dirty="0">
                <a:latin typeface="Garamond" pitchFamily="18" charset="0"/>
              </a:rPr>
              <a:t>exposer ce que j’estime devoir dire sur leur origine, leur développement, la fin qui les attend</a:t>
            </a:r>
            <a:r>
              <a:rPr lang="fr-FR" sz="2400" dirty="0" smtClean="0">
                <a:latin typeface="Garamond" pitchFamily="18" charset="0"/>
              </a:rPr>
              <a:t>. » </a:t>
            </a:r>
            <a:r>
              <a:rPr lang="fr-FR" sz="2400" dirty="0" smtClean="0">
                <a:latin typeface="Garamond" pitchFamily="18" charset="0"/>
              </a:rPr>
              <a:t>(voir diapositive </a:t>
            </a:r>
            <a:r>
              <a:rPr lang="fr-FR" sz="2400" dirty="0">
                <a:latin typeface="Garamond" pitchFamily="18" charset="0"/>
              </a:rPr>
              <a:t>1</a:t>
            </a:r>
            <a:r>
              <a:rPr lang="fr-FR" sz="2400" dirty="0" smtClean="0">
                <a:latin typeface="Garamond" pitchFamily="18" charset="0"/>
              </a:rPr>
              <a:t>0</a:t>
            </a:r>
            <a:r>
              <a:rPr lang="fr-FR" sz="2400" dirty="0" smtClean="0">
                <a:latin typeface="Garamond" pitchFamily="18" charset="0"/>
              </a:rPr>
              <a:t>). </a:t>
            </a:r>
          </a:p>
        </p:txBody>
      </p:sp>
    </p:spTree>
    <p:extLst>
      <p:ext uri="{BB962C8B-B14F-4D97-AF65-F5344CB8AC3E}">
        <p14:creationId xmlns:p14="http://schemas.microsoft.com/office/powerpoint/2010/main" val="36463312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5158" y="710950"/>
            <a:ext cx="9613861" cy="1080938"/>
          </a:xfrm>
        </p:spPr>
        <p:txBody>
          <a:bodyPr>
            <a:normAutofit/>
          </a:bodyPr>
          <a:lstStyle/>
          <a:p>
            <a:r>
              <a:rPr lang="fr-FR" sz="3200" b="1" dirty="0" smtClean="0">
                <a:solidFill>
                  <a:schemeClr val="accent1">
                    <a:lumMod val="60000"/>
                    <a:lumOff val="40000"/>
                  </a:schemeClr>
                </a:solidFill>
                <a:effectLst>
                  <a:outerShdw blurRad="38100" dist="38100" dir="2700000" algn="tl">
                    <a:srgbClr val="000000">
                      <a:alpha val="43137"/>
                    </a:srgbClr>
                  </a:outerShdw>
                </a:effectLst>
                <a:latin typeface="Garamond" pitchFamily="18" charset="0"/>
              </a:rPr>
              <a:t>Singularité de la 3</a:t>
            </a:r>
            <a:r>
              <a:rPr lang="fr-FR" sz="3200" b="1" baseline="30000" dirty="0" smtClean="0">
                <a:solidFill>
                  <a:schemeClr val="accent1">
                    <a:lumMod val="60000"/>
                    <a:lumOff val="40000"/>
                  </a:schemeClr>
                </a:solidFill>
                <a:effectLst>
                  <a:outerShdw blurRad="38100" dist="38100" dir="2700000" algn="tl">
                    <a:srgbClr val="000000">
                      <a:alpha val="43137"/>
                    </a:srgbClr>
                  </a:outerShdw>
                </a:effectLst>
                <a:latin typeface="Garamond" pitchFamily="18" charset="0"/>
              </a:rPr>
              <a:t>e</a:t>
            </a:r>
            <a:r>
              <a:rPr lang="fr-FR" sz="3200" b="1" dirty="0" smtClean="0">
                <a:solidFill>
                  <a:schemeClr val="accent1">
                    <a:lumMod val="60000"/>
                    <a:lumOff val="40000"/>
                  </a:schemeClr>
                </a:solidFill>
                <a:effectLst>
                  <a:outerShdw blurRad="38100" dist="38100" dir="2700000" algn="tl">
                    <a:srgbClr val="000000">
                      <a:alpha val="43137"/>
                    </a:srgbClr>
                  </a:outerShdw>
                </a:effectLst>
                <a:latin typeface="Garamond" pitchFamily="18" charset="0"/>
              </a:rPr>
              <a:t> guerre </a:t>
            </a:r>
            <a:r>
              <a:rPr lang="fr-FR" sz="3200" b="1" dirty="0" smtClean="0">
                <a:solidFill>
                  <a:schemeClr val="accent1">
                    <a:lumMod val="60000"/>
                    <a:lumOff val="40000"/>
                  </a:schemeClr>
                </a:solidFill>
                <a:effectLst>
                  <a:outerShdw blurRad="38100" dist="38100" dir="2700000" algn="tl">
                    <a:srgbClr val="000000">
                      <a:alpha val="43137"/>
                    </a:srgbClr>
                  </a:outerShdw>
                </a:effectLst>
                <a:latin typeface="Garamond" pitchFamily="18" charset="0"/>
              </a:rPr>
              <a:t>mondiale (guerre froide</a:t>
            </a:r>
            <a:endParaRPr lang="fr-FR" sz="3200" b="1" dirty="0">
              <a:solidFill>
                <a:schemeClr val="accent1">
                  <a:lumMod val="60000"/>
                  <a:lumOff val="40000"/>
                </a:schemeClr>
              </a:solidFill>
              <a:effectLst>
                <a:outerShdw blurRad="38100" dist="38100" dir="2700000" algn="tl">
                  <a:srgbClr val="000000">
                    <a:alpha val="43137"/>
                  </a:srgbClr>
                </a:outerShdw>
              </a:effectLst>
              <a:latin typeface="Garamond" pitchFamily="18" charset="0"/>
            </a:endParaRPr>
          </a:p>
        </p:txBody>
      </p:sp>
      <p:sp>
        <p:nvSpPr>
          <p:cNvPr id="3" name="Espace réservé du contenu 2"/>
          <p:cNvSpPr>
            <a:spLocks noGrp="1"/>
          </p:cNvSpPr>
          <p:nvPr>
            <p:ph idx="1"/>
          </p:nvPr>
        </p:nvSpPr>
        <p:spPr>
          <a:xfrm>
            <a:off x="445511" y="3063239"/>
            <a:ext cx="9613861" cy="3330149"/>
          </a:xfrm>
        </p:spPr>
        <p:txBody>
          <a:bodyPr>
            <a:normAutofit/>
          </a:bodyPr>
          <a:lstStyle/>
          <a:p>
            <a:r>
              <a:rPr lang="fr-FR" b="1" dirty="0" smtClean="0">
                <a:effectLst>
                  <a:outerShdw blurRad="38100" dist="38100" dir="2700000" algn="tl">
                    <a:srgbClr val="000000">
                      <a:alpha val="43137"/>
                    </a:srgbClr>
                  </a:outerShdw>
                </a:effectLst>
                <a:latin typeface="Garamond" pitchFamily="18" charset="0"/>
              </a:rPr>
              <a:t>Encore beaucoup plus profondes </a:t>
            </a:r>
            <a:r>
              <a:rPr lang="fr-FR" dirty="0" smtClean="0">
                <a:latin typeface="Garamond" pitchFamily="18" charset="0"/>
              </a:rPr>
              <a:t>(marxisme-léninisme, maoïsme, castrisme, </a:t>
            </a:r>
            <a:r>
              <a:rPr lang="fr-FR" dirty="0" err="1" smtClean="0">
                <a:latin typeface="Garamond" pitchFamily="18" charset="0"/>
              </a:rPr>
              <a:t>trostkisme</a:t>
            </a:r>
            <a:r>
              <a:rPr lang="fr-FR" dirty="0" smtClean="0">
                <a:latin typeface="Garamond" pitchFamily="18" charset="0"/>
              </a:rPr>
              <a:t>) Prestige intellectuel, nombreux soutiens idéologiques</a:t>
            </a:r>
          </a:p>
          <a:p>
            <a:r>
              <a:rPr lang="fr-FR" b="1" dirty="0" smtClean="0">
                <a:effectLst>
                  <a:outerShdw blurRad="38100" dist="38100" dir="2700000" algn="tl">
                    <a:srgbClr val="000000">
                      <a:alpha val="43137"/>
                    </a:srgbClr>
                  </a:outerShdw>
                </a:effectLst>
                <a:latin typeface="Garamond" pitchFamily="18" charset="0"/>
              </a:rPr>
              <a:t>Encore beaucoup plus intenses (</a:t>
            </a:r>
            <a:r>
              <a:rPr lang="fr-FR" dirty="0" smtClean="0">
                <a:latin typeface="Garamond" pitchFamily="18" charset="0"/>
              </a:rPr>
              <a:t>charisme et culte de la personnalité (Staline, Mao Zedong, Kim Il Sung, Fidel Castro, Che </a:t>
            </a:r>
            <a:r>
              <a:rPr lang="fr-FR" dirty="0" err="1" smtClean="0">
                <a:latin typeface="Garamond" pitchFamily="18" charset="0"/>
              </a:rPr>
              <a:t>Guevera</a:t>
            </a:r>
            <a:r>
              <a:rPr lang="fr-FR" dirty="0" smtClean="0">
                <a:latin typeface="Garamond" pitchFamily="18" charset="0"/>
              </a:rPr>
              <a:t>). Le communisme est responsable de 150 à 200 millions de morts</a:t>
            </a:r>
          </a:p>
          <a:p>
            <a:r>
              <a:rPr lang="fr-FR" b="1" dirty="0" smtClean="0">
                <a:effectLst>
                  <a:outerShdw blurRad="38100" dist="38100" dir="2700000" algn="tl">
                    <a:srgbClr val="000000">
                      <a:alpha val="43137"/>
                    </a:srgbClr>
                  </a:outerShdw>
                </a:effectLst>
                <a:latin typeface="Garamond" pitchFamily="18" charset="0"/>
              </a:rPr>
              <a:t>Encore beaucoup plus étendues </a:t>
            </a:r>
            <a:r>
              <a:rPr lang="fr-FR" dirty="0" smtClean="0">
                <a:latin typeface="Garamond" pitchFamily="18" charset="0"/>
              </a:rPr>
              <a:t>(monde bipolaire et guerre culturelle sans répit)</a:t>
            </a:r>
          </a:p>
          <a:p>
            <a:r>
              <a:rPr lang="fr-FR" b="1" dirty="0" smtClean="0">
                <a:effectLst>
                  <a:outerShdw blurRad="38100" dist="38100" dir="2700000" algn="tl">
                    <a:srgbClr val="000000">
                      <a:alpha val="43137"/>
                    </a:srgbClr>
                  </a:outerShdw>
                </a:effectLst>
                <a:latin typeface="Garamond" pitchFamily="18" charset="0"/>
              </a:rPr>
              <a:t>Beaucoup plus longues </a:t>
            </a:r>
            <a:r>
              <a:rPr lang="fr-FR" dirty="0" smtClean="0">
                <a:latin typeface="Garamond" pitchFamily="18" charset="0"/>
              </a:rPr>
              <a:t>(de 1917 à 1948, de 1949 à 1949)</a:t>
            </a:r>
            <a:endParaRPr lang="fr-FR" dirty="0">
              <a:latin typeface="Garamond" pitchFamily="18" charset="0"/>
            </a:endParaRPr>
          </a:p>
        </p:txBody>
      </p:sp>
      <p:sp>
        <p:nvSpPr>
          <p:cNvPr id="4" name="Rectangle 3"/>
          <p:cNvSpPr/>
          <p:nvPr/>
        </p:nvSpPr>
        <p:spPr>
          <a:xfrm>
            <a:off x="655158" y="2087234"/>
            <a:ext cx="4597284" cy="769441"/>
          </a:xfrm>
          <a:prstGeom prst="rect">
            <a:avLst/>
          </a:prstGeom>
        </p:spPr>
        <p:txBody>
          <a:bodyPr wrap="none">
            <a:spAutoFit/>
          </a:bodyPr>
          <a:lstStyle/>
          <a:p>
            <a:r>
              <a:rPr lang="fr-FR" sz="4400" dirty="0">
                <a:solidFill>
                  <a:prstClr val="white"/>
                </a:solidFill>
                <a:latin typeface="Garamond" pitchFamily="18" charset="0"/>
              </a:rPr>
              <a:t>S</a:t>
            </a:r>
            <a:r>
              <a:rPr lang="fr-FR" sz="4400" dirty="0" smtClean="0">
                <a:solidFill>
                  <a:prstClr val="white"/>
                </a:solidFill>
                <a:latin typeface="Garamond" pitchFamily="18" charset="0"/>
              </a:rPr>
              <a:t>phères </a:t>
            </a:r>
            <a:r>
              <a:rPr lang="fr-FR" sz="4400" dirty="0">
                <a:solidFill>
                  <a:prstClr val="white"/>
                </a:solidFill>
                <a:latin typeface="Garamond" pitchFamily="18" charset="0"/>
              </a:rPr>
              <a:t>d’influence </a:t>
            </a:r>
            <a:endParaRPr lang="fr-FR" sz="3600" dirty="0"/>
          </a:p>
        </p:txBody>
      </p:sp>
    </p:spTree>
    <p:extLst>
      <p:ext uri="{BB962C8B-B14F-4D97-AF65-F5344CB8AC3E}">
        <p14:creationId xmlns:p14="http://schemas.microsoft.com/office/powerpoint/2010/main" val="40045552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2635" y="749464"/>
            <a:ext cx="9366325" cy="1143000"/>
          </a:xfrm>
        </p:spPr>
        <p:txBody>
          <a:bodyPr/>
          <a:lstStyle/>
          <a:p>
            <a:r>
              <a:rPr lang="fr-FR" b="1" dirty="0" smtClean="0">
                <a:solidFill>
                  <a:schemeClr val="accent1">
                    <a:lumMod val="60000"/>
                    <a:lumOff val="40000"/>
                  </a:schemeClr>
                </a:solidFill>
                <a:latin typeface="Garamond" pitchFamily="18" charset="0"/>
              </a:rPr>
              <a:t>L’influence « luciférienne » de Karl Marx</a:t>
            </a:r>
            <a:endParaRPr lang="fr-FR" b="1" dirty="0">
              <a:solidFill>
                <a:schemeClr val="accent1">
                  <a:lumMod val="60000"/>
                  <a:lumOff val="40000"/>
                </a:schemeClr>
              </a:solidFill>
              <a:latin typeface="Garamond" pitchFamily="18" charset="0"/>
            </a:endParaRPr>
          </a:p>
        </p:txBody>
      </p:sp>
      <p:sp>
        <p:nvSpPr>
          <p:cNvPr id="3" name="Espace réservé du contenu 2"/>
          <p:cNvSpPr>
            <a:spLocks noGrp="1"/>
          </p:cNvSpPr>
          <p:nvPr>
            <p:ph idx="1"/>
          </p:nvPr>
        </p:nvSpPr>
        <p:spPr>
          <a:xfrm>
            <a:off x="571573" y="2148840"/>
            <a:ext cx="9700187" cy="4511040"/>
          </a:xfrm>
        </p:spPr>
        <p:txBody>
          <a:bodyPr>
            <a:normAutofit fontScale="77500" lnSpcReduction="20000"/>
          </a:bodyPr>
          <a:lstStyle/>
          <a:p>
            <a:r>
              <a:rPr lang="fr-FR" dirty="0" smtClean="0">
                <a:latin typeface="Garamond" pitchFamily="18" charset="0"/>
              </a:rPr>
              <a:t>" Ainsi un dieu m'a arraché " mon tout "</a:t>
            </a:r>
            <a:br>
              <a:rPr lang="fr-FR" dirty="0" smtClean="0">
                <a:latin typeface="Garamond" pitchFamily="18" charset="0"/>
              </a:rPr>
            </a:br>
            <a:r>
              <a:rPr lang="fr-FR" dirty="0" smtClean="0">
                <a:latin typeface="Garamond" pitchFamily="18" charset="0"/>
              </a:rPr>
              <a:t>Dans les malédictions et dans les coups du sort.</a:t>
            </a:r>
            <a:br>
              <a:rPr lang="fr-FR" dirty="0" smtClean="0">
                <a:latin typeface="Garamond" pitchFamily="18" charset="0"/>
              </a:rPr>
            </a:br>
            <a:r>
              <a:rPr lang="fr-FR" dirty="0" smtClean="0">
                <a:latin typeface="Garamond" pitchFamily="18" charset="0"/>
              </a:rPr>
              <a:t>Tous ses mondes se sont évanouis</a:t>
            </a:r>
            <a:br>
              <a:rPr lang="fr-FR" dirty="0" smtClean="0">
                <a:latin typeface="Garamond" pitchFamily="18" charset="0"/>
              </a:rPr>
            </a:br>
            <a:r>
              <a:rPr lang="fr-FR" dirty="0" smtClean="0">
                <a:latin typeface="Garamond" pitchFamily="18" charset="0"/>
              </a:rPr>
              <a:t>Sans espoir de retour,</a:t>
            </a:r>
            <a:br>
              <a:rPr lang="fr-FR" dirty="0" smtClean="0">
                <a:latin typeface="Garamond" pitchFamily="18" charset="0"/>
              </a:rPr>
            </a:br>
            <a:r>
              <a:rPr lang="fr-FR" dirty="0" smtClean="0">
                <a:latin typeface="Garamond" pitchFamily="18" charset="0"/>
              </a:rPr>
              <a:t>Et il ne me reste plus désormais que la vengeance. "</a:t>
            </a:r>
            <a:br>
              <a:rPr lang="fr-FR" dirty="0" smtClean="0">
                <a:latin typeface="Garamond" pitchFamily="18" charset="0"/>
              </a:rPr>
            </a:br>
            <a:r>
              <a:rPr lang="fr-FR" dirty="0" smtClean="0">
                <a:latin typeface="Garamond" pitchFamily="18" charset="0"/>
              </a:rPr>
              <a:t/>
            </a:r>
            <a:br>
              <a:rPr lang="fr-FR" dirty="0" smtClean="0">
                <a:latin typeface="Garamond" pitchFamily="18" charset="0"/>
              </a:rPr>
            </a:br>
            <a:r>
              <a:rPr lang="fr-FR" b="1" dirty="0" smtClean="0">
                <a:latin typeface="Garamond" pitchFamily="18" charset="0"/>
              </a:rPr>
              <a:t>" Je veux me bâtir un trône dans les hauteurs,</a:t>
            </a:r>
            <a:r>
              <a:rPr lang="fr-FR" dirty="0" smtClean="0">
                <a:latin typeface="Garamond" pitchFamily="18" charset="0"/>
              </a:rPr>
              <a:t/>
            </a:r>
            <a:br>
              <a:rPr lang="fr-FR" dirty="0" smtClean="0">
                <a:latin typeface="Garamond" pitchFamily="18" charset="0"/>
              </a:rPr>
            </a:br>
            <a:r>
              <a:rPr lang="fr-FR" dirty="0" smtClean="0">
                <a:latin typeface="Garamond" pitchFamily="18" charset="0"/>
              </a:rPr>
              <a:t>Son sommet sera glacial et gigantesque,</a:t>
            </a:r>
            <a:br>
              <a:rPr lang="fr-FR" dirty="0" smtClean="0">
                <a:latin typeface="Garamond" pitchFamily="18" charset="0"/>
              </a:rPr>
            </a:br>
            <a:r>
              <a:rPr lang="fr-FR" dirty="0" smtClean="0">
                <a:latin typeface="Garamond" pitchFamily="18" charset="0"/>
              </a:rPr>
              <a:t>Il aura pour rempart la terreur de la superstition,</a:t>
            </a:r>
            <a:br>
              <a:rPr lang="fr-FR" dirty="0" smtClean="0">
                <a:latin typeface="Garamond" pitchFamily="18" charset="0"/>
              </a:rPr>
            </a:br>
            <a:r>
              <a:rPr lang="fr-FR" dirty="0" smtClean="0">
                <a:latin typeface="Garamond" pitchFamily="18" charset="0"/>
              </a:rPr>
              <a:t>Pour maréchal, la plus sombre douleur. "</a:t>
            </a:r>
            <a:br>
              <a:rPr lang="fr-FR" dirty="0" smtClean="0">
                <a:latin typeface="Garamond" pitchFamily="18" charset="0"/>
              </a:rPr>
            </a:br>
            <a:r>
              <a:rPr lang="fr-FR" dirty="0" smtClean="0">
                <a:latin typeface="Garamond" pitchFamily="18" charset="0"/>
              </a:rPr>
              <a:t/>
            </a:r>
            <a:br>
              <a:rPr lang="fr-FR" dirty="0" smtClean="0">
                <a:latin typeface="Garamond" pitchFamily="18" charset="0"/>
              </a:rPr>
            </a:br>
            <a:r>
              <a:rPr lang="fr-FR" dirty="0" smtClean="0">
                <a:latin typeface="Garamond" pitchFamily="18" charset="0"/>
              </a:rPr>
              <a:t>" Quiconque porte vers ce trône un regard sain,</a:t>
            </a:r>
            <a:br>
              <a:rPr lang="fr-FR" dirty="0" smtClean="0">
                <a:latin typeface="Garamond" pitchFamily="18" charset="0"/>
              </a:rPr>
            </a:br>
            <a:r>
              <a:rPr lang="fr-FR" dirty="0" smtClean="0">
                <a:latin typeface="Garamond" pitchFamily="18" charset="0"/>
              </a:rPr>
              <a:t>Le détournera, pâle et muet comme la mort,</a:t>
            </a:r>
            <a:br>
              <a:rPr lang="fr-FR" dirty="0" smtClean="0">
                <a:latin typeface="Garamond" pitchFamily="18" charset="0"/>
              </a:rPr>
            </a:br>
            <a:r>
              <a:rPr lang="fr-FR" dirty="0" smtClean="0">
                <a:latin typeface="Garamond" pitchFamily="18" charset="0"/>
              </a:rPr>
              <a:t>Tombé entre les griffes d'une mortalité aveugle et frissonnante.</a:t>
            </a:r>
            <a:br>
              <a:rPr lang="fr-FR" dirty="0" smtClean="0">
                <a:latin typeface="Garamond" pitchFamily="18" charset="0"/>
              </a:rPr>
            </a:br>
            <a:r>
              <a:rPr lang="fr-FR" dirty="0" smtClean="0">
                <a:latin typeface="Garamond" pitchFamily="18" charset="0"/>
              </a:rPr>
              <a:t>Puisse son bonheur creuser sa tombe ! "</a:t>
            </a:r>
            <a:br>
              <a:rPr lang="fr-FR" dirty="0" smtClean="0">
                <a:latin typeface="Garamond" pitchFamily="18" charset="0"/>
              </a:rPr>
            </a:br>
            <a:r>
              <a:rPr lang="fr-FR" dirty="0" smtClean="0">
                <a:latin typeface="Garamond" pitchFamily="18" charset="0"/>
              </a:rPr>
              <a:t/>
            </a:r>
            <a:br>
              <a:rPr lang="fr-FR" dirty="0" smtClean="0">
                <a:latin typeface="Garamond" pitchFamily="18" charset="0"/>
              </a:rPr>
            </a:br>
            <a:r>
              <a:rPr lang="fr-FR" b="1" dirty="0" smtClean="0">
                <a:latin typeface="Garamond" pitchFamily="18" charset="0"/>
              </a:rPr>
              <a:t>" Les vapeurs infernales me montent au cerveau</a:t>
            </a:r>
            <a:r>
              <a:rPr lang="fr-FR" dirty="0" smtClean="0">
                <a:latin typeface="Garamond" pitchFamily="18" charset="0"/>
              </a:rPr>
              <a:t/>
            </a:r>
            <a:br>
              <a:rPr lang="fr-FR" dirty="0" smtClean="0">
                <a:latin typeface="Garamond" pitchFamily="18" charset="0"/>
              </a:rPr>
            </a:br>
            <a:r>
              <a:rPr lang="fr-FR" dirty="0" smtClean="0">
                <a:latin typeface="Garamond" pitchFamily="18" charset="0"/>
              </a:rPr>
              <a:t>Et le remplissent jusqu'à ce que je devienne fou</a:t>
            </a:r>
            <a:br>
              <a:rPr lang="fr-FR" dirty="0" smtClean="0">
                <a:latin typeface="Garamond" pitchFamily="18" charset="0"/>
              </a:rPr>
            </a:br>
            <a:r>
              <a:rPr lang="fr-FR" dirty="0" smtClean="0">
                <a:latin typeface="Garamond" pitchFamily="18" charset="0"/>
              </a:rPr>
              <a:t>Et que mon cœur soit complètement changé.</a:t>
            </a:r>
            <a:br>
              <a:rPr lang="fr-FR" dirty="0" smtClean="0">
                <a:latin typeface="Garamond" pitchFamily="18" charset="0"/>
              </a:rPr>
            </a:br>
            <a:r>
              <a:rPr lang="fr-FR" dirty="0" smtClean="0">
                <a:latin typeface="Garamond" pitchFamily="18" charset="0"/>
              </a:rPr>
              <a:t>Regarde cette épée :</a:t>
            </a:r>
            <a:br>
              <a:rPr lang="fr-FR" dirty="0" smtClean="0">
                <a:latin typeface="Garamond" pitchFamily="18" charset="0"/>
              </a:rPr>
            </a:br>
            <a:r>
              <a:rPr lang="fr-FR" b="1" dirty="0" smtClean="0">
                <a:latin typeface="Garamond" pitchFamily="18" charset="0"/>
              </a:rPr>
              <a:t>Le Prince des ténèbres me l'a vendue. </a:t>
            </a:r>
            <a:r>
              <a:rPr lang="fr-FR" dirty="0" smtClean="0">
                <a:latin typeface="Garamond" pitchFamily="18" charset="0"/>
              </a:rPr>
              <a:t>«  (poèmes de jeunesse de Karl Marx)</a:t>
            </a:r>
            <a:endParaRPr lang="fr-FR" dirty="0">
              <a:latin typeface="Garamond" pitchFamily="18" charset="0"/>
            </a:endParaRPr>
          </a:p>
        </p:txBody>
      </p:sp>
      <p:pic>
        <p:nvPicPr>
          <p:cNvPr id="5" name="Picture 3" descr="https://upload.wikimedia.org/wikipedia/commons/thumb/d/dc/Hammer_and_sickle.png/180px-Hammer_and_sickle.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7040" y="640080"/>
            <a:ext cx="1584960" cy="158496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http://pinterauctions.com/images/201111/20111107_7236-73052_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6966" y="2438400"/>
            <a:ext cx="4777874" cy="3404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6492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effectLst>
                  <a:outerShdw blurRad="38100" dist="38100" dir="2700000" algn="tl">
                    <a:srgbClr val="000000">
                      <a:alpha val="43137"/>
                    </a:srgbClr>
                  </a:outerShdw>
                </a:effectLst>
                <a:latin typeface="Garamond" pitchFamily="18" charset="0"/>
              </a:rPr>
              <a:t>Les fronts de la Troisième guerre mondiale</a:t>
            </a:r>
            <a:endParaRPr lang="fr-FR" sz="4000" b="1" dirty="0">
              <a:effectLst>
                <a:outerShdw blurRad="38100" dist="38100" dir="2700000" algn="tl">
                  <a:srgbClr val="000000">
                    <a:alpha val="43137"/>
                  </a:srgbClr>
                </a:outerShdw>
              </a:effectLst>
              <a:latin typeface="Garamond" pitchFamily="18" charset="0"/>
            </a:endParaRPr>
          </a:p>
        </p:txBody>
      </p:sp>
      <p:pic>
        <p:nvPicPr>
          <p:cNvPr id="9218" name="Picture 2" descr="http://drapeaufree.free.fr/images/drapeaux/drapeauxT/TURKMENISTAN-1991-1992.gif"/>
          <p:cNvPicPr>
            <a:picLocks noChangeAspect="1" noChangeArrowheads="1"/>
          </p:cNvPicPr>
          <p:nvPr/>
        </p:nvPicPr>
        <p:blipFill rotWithShape="1">
          <a:blip r:embed="rId2">
            <a:extLst>
              <a:ext uri="{28A0092B-C50C-407E-A947-70E740481C1C}">
                <a14:useLocalDpi xmlns:a14="http://schemas.microsoft.com/office/drawing/2010/main" val="0"/>
              </a:ext>
            </a:extLst>
          </a:blip>
          <a:srcRect r="70239" b="67670"/>
          <a:stretch/>
        </p:blipFill>
        <p:spPr bwMode="auto">
          <a:xfrm>
            <a:off x="6644640" y="2136768"/>
            <a:ext cx="1920240" cy="11589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drapeau de la République populaire de Chin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4640" y="3309850"/>
            <a:ext cx="1920240" cy="1107806"/>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19" descr="Flag of the United States of America">
            <a:hlinkClick r:id="rId5" tooltip="&quot;Flag of the United States of America&quot;"/>
          </p:cNvPr>
          <p:cNvPicPr/>
          <p:nvPr/>
        </p:nvPicPr>
        <p:blipFill>
          <a:blip r:embed="rId6">
            <a:extLst>
              <a:ext uri="{28A0092B-C50C-407E-A947-70E740481C1C}">
                <a14:useLocalDpi xmlns:a14="http://schemas.microsoft.com/office/drawing/2010/main" val="0"/>
              </a:ext>
            </a:extLst>
          </a:blip>
          <a:srcRect/>
          <a:stretch>
            <a:fillRect/>
          </a:stretch>
        </p:blipFill>
        <p:spPr bwMode="auto">
          <a:xfrm>
            <a:off x="8686800" y="2119260"/>
            <a:ext cx="1751644" cy="1158989"/>
          </a:xfrm>
          <a:prstGeom prst="rect">
            <a:avLst/>
          </a:prstGeom>
          <a:noFill/>
          <a:ln>
            <a:noFill/>
          </a:ln>
        </p:spPr>
      </p:pic>
      <p:pic>
        <p:nvPicPr>
          <p:cNvPr id="22" name="Picture 6" descr="Drapeau de la Corée du Nord">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18006"/>
          <a:stretch/>
        </p:blipFill>
        <p:spPr bwMode="auto">
          <a:xfrm>
            <a:off x="6644640" y="4417656"/>
            <a:ext cx="1920240" cy="117616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Drapeau de la Corée du Su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99776" y="4464627"/>
            <a:ext cx="1751644" cy="11688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57981" y="3266241"/>
            <a:ext cx="6113340" cy="584775"/>
          </a:xfrm>
          <a:prstGeom prst="rect">
            <a:avLst/>
          </a:prstGeom>
        </p:spPr>
        <p:txBody>
          <a:bodyPr wrap="none">
            <a:spAutoFit/>
          </a:bodyPr>
          <a:lstStyle/>
          <a:p>
            <a:r>
              <a:rPr lang="fr-FR" sz="3200" b="1" dirty="0" smtClean="0">
                <a:effectLst>
                  <a:outerShdw blurRad="38100" dist="38100" dir="2700000" algn="tl">
                    <a:srgbClr val="000000">
                      <a:alpha val="43137"/>
                    </a:srgbClr>
                  </a:outerShdw>
                </a:effectLst>
                <a:latin typeface="Garamond" pitchFamily="18" charset="0"/>
              </a:rPr>
              <a:t>OTAN et PACTE DE VARSOVIE</a:t>
            </a:r>
          </a:p>
        </p:txBody>
      </p:sp>
      <p:pic>
        <p:nvPicPr>
          <p:cNvPr id="26" name="Picture 10" descr="Drapeau du Japon">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86800" y="3290627"/>
            <a:ext cx="1763432" cy="117562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10586318" y="4466521"/>
            <a:ext cx="1316386" cy="1200329"/>
          </a:xfrm>
          <a:prstGeom prst="rect">
            <a:avLst/>
          </a:prstGeom>
        </p:spPr>
        <p:txBody>
          <a:bodyPr wrap="none">
            <a:spAutoFit/>
          </a:bodyPr>
          <a:lstStyle/>
          <a:p>
            <a:r>
              <a:rPr lang="fr-FR" b="1" dirty="0" smtClean="0">
                <a:effectLst>
                  <a:outerShdw blurRad="38100" dist="38100" dir="2700000" algn="tl">
                    <a:srgbClr val="000000">
                      <a:alpha val="43137"/>
                    </a:srgbClr>
                  </a:outerShdw>
                </a:effectLst>
                <a:latin typeface="Garamond" pitchFamily="18" charset="0"/>
              </a:rPr>
              <a:t>Indochine</a:t>
            </a:r>
          </a:p>
          <a:p>
            <a:r>
              <a:rPr lang="fr-FR" b="1" dirty="0" smtClean="0">
                <a:effectLst>
                  <a:outerShdw blurRad="38100" dist="38100" dir="2700000" algn="tl">
                    <a:srgbClr val="000000">
                      <a:alpha val="43137"/>
                    </a:srgbClr>
                  </a:outerShdw>
                </a:effectLst>
                <a:latin typeface="Garamond" pitchFamily="18" charset="0"/>
              </a:rPr>
              <a:t>Vietnam, </a:t>
            </a:r>
          </a:p>
          <a:p>
            <a:r>
              <a:rPr lang="fr-FR" b="1" dirty="0" smtClean="0">
                <a:effectLst>
                  <a:outerShdw blurRad="38100" dist="38100" dir="2700000" algn="tl">
                    <a:srgbClr val="000000">
                      <a:alpha val="43137"/>
                    </a:srgbClr>
                  </a:outerShdw>
                </a:effectLst>
                <a:latin typeface="Garamond" pitchFamily="18" charset="0"/>
              </a:rPr>
              <a:t>Cambodge </a:t>
            </a:r>
          </a:p>
          <a:p>
            <a:r>
              <a:rPr lang="fr-FR" b="1" dirty="0" smtClean="0">
                <a:effectLst>
                  <a:outerShdw blurRad="38100" dist="38100" dir="2700000" algn="tl">
                    <a:srgbClr val="000000">
                      <a:alpha val="43137"/>
                    </a:srgbClr>
                  </a:outerShdw>
                </a:effectLst>
                <a:latin typeface="Garamond" pitchFamily="18" charset="0"/>
              </a:rPr>
              <a:t>Laos</a:t>
            </a:r>
            <a:endParaRPr lang="fr-FR" dirty="0"/>
          </a:p>
        </p:txBody>
      </p:sp>
      <p:pic>
        <p:nvPicPr>
          <p:cNvPr id="9228" name="Picture 12" descr="carte indochin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86317" y="2270011"/>
            <a:ext cx="1503075" cy="218894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3" descr="Carte de l'organisati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0549" y="2104608"/>
            <a:ext cx="5868205" cy="1173641"/>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7210983" y="5693766"/>
            <a:ext cx="2707793" cy="461665"/>
          </a:xfrm>
          <a:prstGeom prst="rect">
            <a:avLst/>
          </a:prstGeom>
        </p:spPr>
        <p:txBody>
          <a:bodyPr wrap="none">
            <a:spAutoFit/>
          </a:bodyPr>
          <a:lstStyle/>
          <a:p>
            <a:r>
              <a:rPr lang="fr-FR" sz="2400" b="1" dirty="0">
                <a:effectLst>
                  <a:outerShdw blurRad="38100" dist="38100" dir="2700000" algn="tl">
                    <a:srgbClr val="000000">
                      <a:alpha val="43137"/>
                    </a:srgbClr>
                  </a:outerShdw>
                </a:effectLst>
                <a:latin typeface="Garamond" pitchFamily="18" charset="0"/>
              </a:rPr>
              <a:t>péninsule </a:t>
            </a:r>
            <a:r>
              <a:rPr lang="fr-FR" sz="2400" b="1" dirty="0" smtClean="0">
                <a:effectLst>
                  <a:outerShdw blurRad="38100" dist="38100" dir="2700000" algn="tl">
                    <a:srgbClr val="000000">
                      <a:alpha val="43137"/>
                    </a:srgbClr>
                  </a:outerShdw>
                </a:effectLst>
                <a:latin typeface="Garamond" pitchFamily="18" charset="0"/>
              </a:rPr>
              <a:t>coréenne</a:t>
            </a:r>
            <a:endParaRPr lang="fr-FR" sz="2400" dirty="0"/>
          </a:p>
        </p:txBody>
      </p:sp>
      <p:sp>
        <p:nvSpPr>
          <p:cNvPr id="10" name="Rectangle 9"/>
          <p:cNvSpPr/>
          <p:nvPr/>
        </p:nvSpPr>
        <p:spPr>
          <a:xfrm>
            <a:off x="6271321" y="6196141"/>
            <a:ext cx="4509750" cy="707886"/>
          </a:xfrm>
          <a:prstGeom prst="rect">
            <a:avLst/>
          </a:prstGeom>
        </p:spPr>
        <p:txBody>
          <a:bodyPr wrap="square">
            <a:spAutoFit/>
          </a:bodyPr>
          <a:lstStyle/>
          <a:p>
            <a:pPr algn="ctr"/>
            <a:r>
              <a:rPr lang="fr-FR" sz="2000" b="1" dirty="0">
                <a:effectLst>
                  <a:outerShdw blurRad="38100" dist="38100" dir="2700000" algn="tl">
                    <a:srgbClr val="000000">
                      <a:alpha val="43137"/>
                    </a:srgbClr>
                  </a:outerShdw>
                </a:effectLst>
                <a:latin typeface="Garamond" pitchFamily="18" charset="0"/>
              </a:rPr>
              <a:t>Rideau de </a:t>
            </a:r>
            <a:r>
              <a:rPr lang="fr-FR" sz="2000" b="1" dirty="0" smtClean="0">
                <a:effectLst>
                  <a:outerShdw blurRad="38100" dist="38100" dir="2700000" algn="tl">
                    <a:srgbClr val="000000">
                      <a:alpha val="43137"/>
                    </a:srgbClr>
                  </a:outerShdw>
                </a:effectLst>
                <a:latin typeface="Garamond" pitchFamily="18" charset="0"/>
              </a:rPr>
              <a:t>bambou, conséquence de la question japonaise</a:t>
            </a:r>
            <a:endParaRPr lang="fr-FR" sz="2000" dirty="0"/>
          </a:p>
        </p:txBody>
      </p:sp>
      <p:pic>
        <p:nvPicPr>
          <p:cNvPr id="35" name="Picture 16" descr="https://upload.wikimedia.org/wikipedia/commons/thumb/6/67/BerlinerBlockadeLuftwege.png/220px-BerlinerBlockadeLuftwege.pn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6193" y="3787731"/>
            <a:ext cx="1639043" cy="172099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8" descr="https://upload.wikimedia.org/wikipedia/commons/thumb/2/2a/Iron_Curtain_map.svg/220px-Iron_Curtain_map.svg.pn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43529" y="3834562"/>
            <a:ext cx="2095500" cy="223837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547" y="6206167"/>
            <a:ext cx="4001852" cy="646331"/>
          </a:xfrm>
          <a:prstGeom prst="rect">
            <a:avLst/>
          </a:prstGeom>
        </p:spPr>
        <p:txBody>
          <a:bodyPr wrap="square">
            <a:spAutoFit/>
          </a:bodyPr>
          <a:lstStyle/>
          <a:p>
            <a:r>
              <a:rPr lang="fr-FR" b="1" dirty="0">
                <a:effectLst>
                  <a:outerShdw blurRad="38100" dist="38100" dir="2700000" algn="tl">
                    <a:srgbClr val="000000">
                      <a:alpha val="43137"/>
                    </a:srgbClr>
                  </a:outerShdw>
                </a:effectLst>
                <a:latin typeface="Garamond" pitchFamily="18" charset="0"/>
              </a:rPr>
              <a:t>Rideau de </a:t>
            </a:r>
            <a:r>
              <a:rPr lang="fr-FR" b="1" dirty="0" smtClean="0">
                <a:effectLst>
                  <a:outerShdw blurRad="38100" dist="38100" dir="2700000" algn="tl">
                    <a:srgbClr val="000000">
                      <a:alpha val="43137"/>
                    </a:srgbClr>
                  </a:outerShdw>
                </a:effectLst>
                <a:latin typeface="Garamond" pitchFamily="18" charset="0"/>
              </a:rPr>
              <a:t>fer, conséquences de  la question allemande</a:t>
            </a:r>
            <a:endParaRPr lang="fr-FR" dirty="0"/>
          </a:p>
        </p:txBody>
      </p:sp>
      <p:pic>
        <p:nvPicPr>
          <p:cNvPr id="41" name="Picture 20" descr="https://upload.wikimedia.org/wikipedia/commons/thumb/0/09/Bamboo_Curtain.svg/220px-Bamboo_Curtain.svg.png">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14399" y="3834562"/>
            <a:ext cx="2482367" cy="1929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8598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2">
                    <a:lumMod val="40000"/>
                    <a:lumOff val="60000"/>
                  </a:schemeClr>
                </a:solidFill>
                <a:latin typeface="Garamond" panose="02020404030301010803" pitchFamily="18" charset="0"/>
              </a:rPr>
              <a:t>Conséquences de la fin de la Guerre froide</a:t>
            </a:r>
            <a:endParaRPr lang="fr-FR" b="1" dirty="0">
              <a:solidFill>
                <a:schemeClr val="accent2">
                  <a:lumMod val="40000"/>
                  <a:lumOff val="60000"/>
                </a:schemeClr>
              </a:solidFill>
              <a:latin typeface="Garamond" panose="02020404030301010803" pitchFamily="18" charset="0"/>
            </a:endParaRPr>
          </a:p>
        </p:txBody>
      </p:sp>
      <p:sp>
        <p:nvSpPr>
          <p:cNvPr id="3" name="Espace réservé du contenu 2"/>
          <p:cNvSpPr>
            <a:spLocks noGrp="1"/>
          </p:cNvSpPr>
          <p:nvPr>
            <p:ph idx="1"/>
          </p:nvPr>
        </p:nvSpPr>
        <p:spPr/>
        <p:txBody>
          <a:bodyPr/>
          <a:lstStyle/>
          <a:p>
            <a:r>
              <a:rPr lang="fr-FR" dirty="0" smtClean="0">
                <a:latin typeface="Garamond" panose="02020404030301010803" pitchFamily="18" charset="0"/>
              </a:rPr>
              <a:t>Réunification de l’Allemagne</a:t>
            </a:r>
          </a:p>
          <a:p>
            <a:r>
              <a:rPr lang="fr-FR" dirty="0" smtClean="0">
                <a:latin typeface="Garamond" panose="02020404030301010803" pitchFamily="18" charset="0"/>
              </a:rPr>
              <a:t>Accélération de l’unité européenne</a:t>
            </a:r>
          </a:p>
          <a:p>
            <a:r>
              <a:rPr lang="fr-FR" dirty="0" smtClean="0">
                <a:latin typeface="Garamond" panose="02020404030301010803" pitchFamily="18" charset="0"/>
              </a:rPr>
              <a:t>Fin de l’URSS, naissance de nombreuses nations</a:t>
            </a:r>
          </a:p>
          <a:p>
            <a:r>
              <a:rPr lang="fr-FR" dirty="0" smtClean="0">
                <a:latin typeface="Garamond" panose="02020404030301010803" pitchFamily="18" charset="0"/>
              </a:rPr>
              <a:t>Etats-Unis deviennent </a:t>
            </a:r>
            <a:r>
              <a:rPr lang="fr-FR" dirty="0" err="1" smtClean="0">
                <a:latin typeface="Garamond" panose="02020404030301010803" pitchFamily="18" charset="0"/>
              </a:rPr>
              <a:t>hyper-puissance</a:t>
            </a:r>
            <a:endParaRPr lang="fr-FR" dirty="0" smtClean="0">
              <a:latin typeface="Garamond" panose="02020404030301010803" pitchFamily="18" charset="0"/>
            </a:endParaRPr>
          </a:p>
          <a:p>
            <a:r>
              <a:rPr lang="fr-FR" dirty="0" smtClean="0">
                <a:latin typeface="Garamond" panose="02020404030301010803" pitchFamily="18" charset="0"/>
              </a:rPr>
              <a:t>Apparition du terrorisme islamiste, « retour du religieux »</a:t>
            </a:r>
            <a:endParaRPr lang="fr-FR" dirty="0">
              <a:latin typeface="Garamond" panose="02020404030301010803" pitchFamily="18" charset="0"/>
            </a:endParaRPr>
          </a:p>
        </p:txBody>
      </p:sp>
    </p:spTree>
    <p:extLst>
      <p:ext uri="{BB962C8B-B14F-4D97-AF65-F5344CB8AC3E}">
        <p14:creationId xmlns:p14="http://schemas.microsoft.com/office/powerpoint/2010/main" val="42158946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solidFill>
                  <a:schemeClr val="accent2">
                    <a:lumMod val="40000"/>
                    <a:lumOff val="60000"/>
                  </a:schemeClr>
                </a:solidFill>
                <a:effectLst>
                  <a:outerShdw blurRad="38100" dist="38100" dir="2700000" algn="tl">
                    <a:srgbClr val="000000">
                      <a:alpha val="43137"/>
                    </a:srgbClr>
                  </a:outerShdw>
                </a:effectLst>
                <a:latin typeface="Garamond" panose="02020404030301010803" pitchFamily="18" charset="0"/>
              </a:rPr>
              <a:t>Les deux sphères d’influence et moi</a:t>
            </a:r>
            <a:endParaRPr lang="fr-FR" sz="4000" b="1" dirty="0">
              <a:solidFill>
                <a:schemeClr val="accent2">
                  <a:lumMod val="40000"/>
                  <a:lumOff val="60000"/>
                </a:schemeClr>
              </a:solidFill>
              <a:effectLst>
                <a:outerShdw blurRad="38100" dist="38100" dir="2700000" algn="tl">
                  <a:srgbClr val="000000">
                    <a:alpha val="43137"/>
                  </a:srgbClr>
                </a:outerShdw>
              </a:effectLst>
              <a:latin typeface="Garamond" panose="02020404030301010803" pitchFamily="18" charset="0"/>
            </a:endParaRPr>
          </a:p>
        </p:txBody>
      </p:sp>
      <p:sp>
        <p:nvSpPr>
          <p:cNvPr id="3" name="Espace réservé du contenu 2"/>
          <p:cNvSpPr>
            <a:spLocks noGrp="1"/>
          </p:cNvSpPr>
          <p:nvPr>
            <p:ph idx="1"/>
          </p:nvPr>
        </p:nvSpPr>
        <p:spPr>
          <a:xfrm>
            <a:off x="304800" y="2133672"/>
            <a:ext cx="10139279" cy="4356027"/>
          </a:xfrm>
        </p:spPr>
        <p:txBody>
          <a:bodyPr>
            <a:normAutofit/>
          </a:bodyPr>
          <a:lstStyle/>
          <a:p>
            <a:r>
              <a:rPr lang="fr-FR" dirty="0" smtClean="0">
                <a:latin typeface="Garamond" panose="02020404030301010803" pitchFamily="18" charset="0"/>
              </a:rPr>
              <a:t>La guerre et la violence ne cessent de diminuer, contrairement aux apparences</a:t>
            </a:r>
          </a:p>
          <a:p>
            <a:r>
              <a:rPr lang="fr-FR" dirty="0" smtClean="0">
                <a:latin typeface="Garamond" panose="02020404030301010803" pitchFamily="18" charset="0"/>
              </a:rPr>
              <a:t>Le conflit touche moins aux questions politiques économiques, militaires, qu’à la question du sens, des valeurs, de la culture</a:t>
            </a:r>
          </a:p>
          <a:p>
            <a:r>
              <a:rPr lang="fr-FR" dirty="0" smtClean="0">
                <a:latin typeface="Garamond" panose="02020404030301010803" pitchFamily="18" charset="0"/>
              </a:rPr>
              <a:t>La quatrième guerre mondiale se joue dans le cœur et l’esprit, la vie quotidienne de chaque personne.</a:t>
            </a:r>
          </a:p>
          <a:p>
            <a:r>
              <a:rPr lang="fr-FR" dirty="0" smtClean="0">
                <a:latin typeface="Garamond" panose="02020404030301010803" pitchFamily="18" charset="0"/>
              </a:rPr>
              <a:t>La ligne de front : servir ou me servir</a:t>
            </a:r>
          </a:p>
          <a:p>
            <a:r>
              <a:rPr lang="fr-FR" dirty="0" smtClean="0">
                <a:latin typeface="Garamond" panose="02020404030301010803" pitchFamily="18" charset="0"/>
              </a:rPr>
              <a:t>Être libre et responsable et surmonter les passions et addictions</a:t>
            </a:r>
          </a:p>
          <a:p>
            <a:r>
              <a:rPr lang="fr-FR" dirty="0" smtClean="0">
                <a:latin typeface="Garamond" panose="02020404030301010803" pitchFamily="18" charset="0"/>
              </a:rPr>
              <a:t>Priorité aux valeurs spirituelles et morales ou aux valeurs </a:t>
            </a:r>
          </a:p>
          <a:p>
            <a:r>
              <a:rPr lang="fr-FR" dirty="0" smtClean="0">
                <a:latin typeface="Garamond" panose="02020404030301010803" pitchFamily="18" charset="0"/>
              </a:rPr>
              <a:t>Opposer la paix sainte (unité des spiritualités) à la guerre sainte.</a:t>
            </a:r>
            <a:endParaRPr lang="fr-FR" dirty="0">
              <a:latin typeface="Garamond" panose="02020404030301010803" pitchFamily="18" charset="0"/>
            </a:endParaRPr>
          </a:p>
        </p:txBody>
      </p:sp>
    </p:spTree>
    <p:extLst>
      <p:ext uri="{BB962C8B-B14F-4D97-AF65-F5344CB8AC3E}">
        <p14:creationId xmlns:p14="http://schemas.microsoft.com/office/powerpoint/2010/main" val="7788775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lumMod val="60000"/>
                    <a:lumOff val="40000"/>
                  </a:schemeClr>
                </a:solidFill>
                <a:latin typeface="Garamond" pitchFamily="18" charset="0"/>
              </a:rPr>
              <a:t>L’espoir : Une apocalypse non-violente ?</a:t>
            </a:r>
            <a:endParaRPr lang="fr-FR" b="1" dirty="0">
              <a:solidFill>
                <a:schemeClr val="accent1">
                  <a:lumMod val="60000"/>
                  <a:lumOff val="40000"/>
                </a:schemeClr>
              </a:solidFill>
              <a:latin typeface="Garamond" pitchFamily="18" charset="0"/>
            </a:endParaRP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1575476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sz="4000" dirty="0" smtClean="0">
                <a:solidFill>
                  <a:schemeClr val="accent1">
                    <a:lumMod val="60000"/>
                    <a:lumOff val="40000"/>
                  </a:schemeClr>
                </a:solidFill>
                <a:latin typeface="Garamond" pitchFamily="18" charset="0"/>
              </a:rPr>
              <a:t>Les utopies du vingtième siècle vues par Jay Winter</a:t>
            </a:r>
            <a:endParaRPr lang="fr-FR" sz="4000" dirty="0">
              <a:solidFill>
                <a:schemeClr val="accent1">
                  <a:lumMod val="60000"/>
                  <a:lumOff val="40000"/>
                </a:schemeClr>
              </a:solidFill>
              <a:latin typeface="Garamond" pitchFamily="18" charset="0"/>
            </a:endParaRPr>
          </a:p>
        </p:txBody>
      </p:sp>
      <p:sp>
        <p:nvSpPr>
          <p:cNvPr id="6" name="Espace réservé du texte 5"/>
          <p:cNvSpPr>
            <a:spLocks noGrp="1"/>
          </p:cNvSpPr>
          <p:nvPr>
            <p:ph type="body" idx="1"/>
          </p:nvPr>
        </p:nvSpPr>
        <p:spPr>
          <a:xfrm>
            <a:off x="402203" y="4513006"/>
            <a:ext cx="5054700" cy="376831"/>
          </a:xfrm>
        </p:spPr>
        <p:style>
          <a:lnRef idx="0">
            <a:schemeClr val="dk1"/>
          </a:lnRef>
          <a:fillRef idx="3">
            <a:schemeClr val="dk1"/>
          </a:fillRef>
          <a:effectRef idx="3">
            <a:schemeClr val="dk1"/>
          </a:effectRef>
          <a:fontRef idx="minor">
            <a:schemeClr val="lt1"/>
          </a:fontRef>
        </p:style>
        <p:txBody>
          <a:bodyPr>
            <a:normAutofit fontScale="92500" lnSpcReduction="10000"/>
          </a:bodyPr>
          <a:lstStyle/>
          <a:p>
            <a:pPr algn="ctr"/>
            <a:r>
              <a:rPr lang="fr-FR" dirty="0" smtClean="0">
                <a:latin typeface="Garamond" pitchFamily="18" charset="0"/>
              </a:rPr>
              <a:t>Utopies majeures</a:t>
            </a:r>
            <a:endParaRPr lang="fr-FR" dirty="0">
              <a:latin typeface="Garamond" pitchFamily="18" charset="0"/>
            </a:endParaRPr>
          </a:p>
        </p:txBody>
      </p:sp>
      <p:sp>
        <p:nvSpPr>
          <p:cNvPr id="5" name="Espace réservé du contenu 4"/>
          <p:cNvSpPr>
            <a:spLocks noGrp="1"/>
          </p:cNvSpPr>
          <p:nvPr>
            <p:ph sz="half" idx="2"/>
          </p:nvPr>
        </p:nvSpPr>
        <p:spPr>
          <a:xfrm>
            <a:off x="409860" y="4909938"/>
            <a:ext cx="5076540" cy="1791516"/>
          </a:xfrm>
        </p:spPr>
        <p:style>
          <a:lnRef idx="1">
            <a:schemeClr val="dk1"/>
          </a:lnRef>
          <a:fillRef idx="2">
            <a:schemeClr val="dk1"/>
          </a:fillRef>
          <a:effectRef idx="1">
            <a:schemeClr val="dk1"/>
          </a:effectRef>
          <a:fontRef idx="minor">
            <a:schemeClr val="dk1"/>
          </a:fontRef>
        </p:style>
        <p:txBody>
          <a:bodyPr>
            <a:normAutofit fontScale="92500" lnSpcReduction="20000"/>
          </a:bodyPr>
          <a:lstStyle/>
          <a:p>
            <a:r>
              <a:rPr lang="fr-FR" sz="2600" dirty="0">
                <a:latin typeface="Garamond" pitchFamily="18" charset="0"/>
              </a:rPr>
              <a:t>R</a:t>
            </a:r>
            <a:r>
              <a:rPr lang="fr-FR" sz="2600" dirty="0" smtClean="0">
                <a:latin typeface="Garamond" pitchFamily="18" charset="0"/>
              </a:rPr>
              <a:t>évolutions nazie en Allemagne, ou fasciste en Italie, </a:t>
            </a:r>
          </a:p>
          <a:p>
            <a:r>
              <a:rPr lang="fr-FR" sz="2600" dirty="0" smtClean="0">
                <a:latin typeface="Garamond" pitchFamily="18" charset="0"/>
              </a:rPr>
              <a:t>Révolutions marxistes-léninistes en Russie, en Chine, au Cambodge motivées par le ressentiment, la lutte, la dialectique, la séparation</a:t>
            </a:r>
            <a:endParaRPr lang="fr-FR" dirty="0">
              <a:latin typeface="Garamond" pitchFamily="18" charset="0"/>
            </a:endParaRPr>
          </a:p>
        </p:txBody>
      </p:sp>
      <p:sp>
        <p:nvSpPr>
          <p:cNvPr id="7" name="Espace réservé du texte 6"/>
          <p:cNvSpPr>
            <a:spLocks noGrp="1"/>
          </p:cNvSpPr>
          <p:nvPr>
            <p:ph type="body" sz="quarter" idx="3"/>
          </p:nvPr>
        </p:nvSpPr>
        <p:spPr>
          <a:xfrm>
            <a:off x="5560142" y="4513006"/>
            <a:ext cx="4818298" cy="376618"/>
          </a:xfrm>
          <a:solidFill>
            <a:srgbClr val="0070C0"/>
          </a:solidFill>
        </p:spPr>
        <p:style>
          <a:lnRef idx="0">
            <a:schemeClr val="accent4"/>
          </a:lnRef>
          <a:fillRef idx="3">
            <a:schemeClr val="accent4"/>
          </a:fillRef>
          <a:effectRef idx="3">
            <a:schemeClr val="accent4"/>
          </a:effectRef>
          <a:fontRef idx="minor">
            <a:schemeClr val="lt1"/>
          </a:fontRef>
        </p:style>
        <p:txBody>
          <a:bodyPr>
            <a:normAutofit fontScale="92500" lnSpcReduction="10000"/>
          </a:bodyPr>
          <a:lstStyle/>
          <a:p>
            <a:pPr algn="ctr"/>
            <a:r>
              <a:rPr lang="fr-FR" dirty="0" smtClean="0">
                <a:latin typeface="Garamond" pitchFamily="18" charset="0"/>
              </a:rPr>
              <a:t>Utopies mineures</a:t>
            </a:r>
            <a:endParaRPr lang="fr-FR" dirty="0">
              <a:latin typeface="Garamond" pitchFamily="18" charset="0"/>
            </a:endParaRPr>
          </a:p>
        </p:txBody>
      </p:sp>
      <p:sp>
        <p:nvSpPr>
          <p:cNvPr id="8" name="Espace réservé du contenu 7"/>
          <p:cNvSpPr>
            <a:spLocks noGrp="1"/>
          </p:cNvSpPr>
          <p:nvPr>
            <p:ph sz="quarter" idx="4"/>
          </p:nvPr>
        </p:nvSpPr>
        <p:spPr>
          <a:xfrm>
            <a:off x="5545394" y="4941168"/>
            <a:ext cx="4833046" cy="1784097"/>
          </a:xfrm>
          <a:solidFill>
            <a:srgbClr val="00B0F0"/>
          </a:solidFill>
        </p:spPr>
        <p:txBody>
          <a:bodyPr>
            <a:normAutofit/>
          </a:bodyPr>
          <a:lstStyle/>
          <a:p>
            <a:r>
              <a:rPr lang="fr-FR" dirty="0">
                <a:latin typeface="Garamond" pitchFamily="18" charset="0"/>
              </a:rPr>
              <a:t>Révolution non-violente de Gandhi en Inde, de Martin Luther King aux Etats-Unis, de </a:t>
            </a:r>
            <a:r>
              <a:rPr lang="fr-FR" i="1" dirty="0">
                <a:latin typeface="Garamond" pitchFamily="18" charset="0"/>
              </a:rPr>
              <a:t>Solidarnosc</a:t>
            </a:r>
            <a:r>
              <a:rPr lang="fr-FR" dirty="0">
                <a:latin typeface="Garamond" pitchFamily="18" charset="0"/>
              </a:rPr>
              <a:t> en Pologne, de Mandela en Afrique du </a:t>
            </a:r>
            <a:r>
              <a:rPr lang="fr-FR" dirty="0" smtClean="0">
                <a:latin typeface="Garamond" pitchFamily="18" charset="0"/>
              </a:rPr>
              <a:t>Sud</a:t>
            </a:r>
            <a:endParaRPr lang="fr-FR" dirty="0">
              <a:latin typeface="Garamond" pitchFamily="18" charset="0"/>
            </a:endParaRPr>
          </a:p>
        </p:txBody>
      </p:sp>
      <p:pic>
        <p:nvPicPr>
          <p:cNvPr id="2050" name="Picture 2" descr="Jay Murray Wint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2203" y="2170093"/>
            <a:ext cx="1712223" cy="2237643"/>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descr="Dreams of Peace and Freedom: Utopian Moments in the Twentieth Century"/>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256"/>
          <a:stretch/>
        </p:blipFill>
        <p:spPr bwMode="auto">
          <a:xfrm>
            <a:off x="8573475" y="2033485"/>
            <a:ext cx="1809390" cy="23694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4191000" y="1927910"/>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anose="020B0604020202020204" pitchFamily="34" charset="0"/>
              </a:rPr>
              <a:t/>
            </a:r>
            <a:br>
              <a:rPr kumimoji="0" lang="fr-FR" sz="1800" b="0" i="0" u="none" strike="noStrike" cap="none" normalizeH="0" baseline="0" smtClean="0">
                <a:ln>
                  <a:noFill/>
                </a:ln>
                <a:solidFill>
                  <a:schemeClr val="tx1"/>
                </a:solidFill>
                <a:effectLst/>
                <a:latin typeface="Arial" panose="020B0604020202020204" pitchFamily="34" charset="0"/>
              </a:rPr>
            </a:b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2" name="Rectangle 1"/>
          <p:cNvSpPr/>
          <p:nvPr/>
        </p:nvSpPr>
        <p:spPr>
          <a:xfrm flipH="1">
            <a:off x="2114426" y="2099412"/>
            <a:ext cx="6459049"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sz="2400" dirty="0" smtClean="0">
                <a:solidFill>
                  <a:schemeClr val="bg1"/>
                </a:solidFill>
                <a:latin typeface="Garamond" pitchFamily="18" charset="0"/>
              </a:rPr>
              <a:t>Jay Winter oppose les utopies majeures </a:t>
            </a:r>
            <a:r>
              <a:rPr lang="fr-FR" sz="2400" dirty="0" smtClean="0">
                <a:solidFill>
                  <a:schemeClr val="bg1"/>
                </a:solidFill>
                <a:latin typeface="Garamond" pitchFamily="18" charset="0"/>
              </a:rPr>
              <a:t>(totalitaires) et </a:t>
            </a:r>
            <a:r>
              <a:rPr lang="fr-FR" sz="2400" dirty="0" smtClean="0">
                <a:solidFill>
                  <a:schemeClr val="bg1"/>
                </a:solidFill>
                <a:latin typeface="Garamond" pitchFamily="18" charset="0"/>
              </a:rPr>
              <a:t>les utopies mineures dans </a:t>
            </a:r>
            <a:r>
              <a:rPr lang="fr-FR" sz="2400" i="1" dirty="0" err="1" smtClean="0">
                <a:solidFill>
                  <a:schemeClr val="bg1"/>
                </a:solidFill>
                <a:latin typeface="Garamond" pitchFamily="18" charset="0"/>
              </a:rPr>
              <a:t>Dreams</a:t>
            </a:r>
            <a:r>
              <a:rPr lang="fr-FR" sz="2400" i="1" dirty="0" smtClean="0">
                <a:solidFill>
                  <a:schemeClr val="bg1"/>
                </a:solidFill>
                <a:latin typeface="Garamond" pitchFamily="18" charset="0"/>
              </a:rPr>
              <a:t> of </a:t>
            </a:r>
            <a:r>
              <a:rPr lang="fr-FR" sz="2400" i="1" dirty="0" err="1" smtClean="0">
                <a:solidFill>
                  <a:schemeClr val="bg1"/>
                </a:solidFill>
                <a:latin typeface="Garamond" pitchFamily="18" charset="0"/>
              </a:rPr>
              <a:t>Peace</a:t>
            </a:r>
            <a:r>
              <a:rPr lang="fr-FR" sz="2400" i="1" dirty="0" smtClean="0">
                <a:solidFill>
                  <a:schemeClr val="bg1"/>
                </a:solidFill>
                <a:latin typeface="Garamond" pitchFamily="18" charset="0"/>
              </a:rPr>
              <a:t> and </a:t>
            </a:r>
            <a:r>
              <a:rPr lang="fr-FR" sz="2400" i="1" dirty="0" err="1" smtClean="0">
                <a:solidFill>
                  <a:schemeClr val="bg1"/>
                </a:solidFill>
                <a:latin typeface="Garamond" pitchFamily="18" charset="0"/>
              </a:rPr>
              <a:t>Freedom</a:t>
            </a:r>
            <a:r>
              <a:rPr lang="fr-FR" sz="2400" dirty="0" smtClean="0">
                <a:solidFill>
                  <a:schemeClr val="bg1"/>
                </a:solidFill>
                <a:latin typeface="Garamond" pitchFamily="18" charset="0"/>
              </a:rPr>
              <a:t>. Souvent, </a:t>
            </a:r>
            <a:r>
              <a:rPr lang="fr-FR" sz="2400" dirty="0" smtClean="0">
                <a:solidFill>
                  <a:schemeClr val="bg1"/>
                </a:solidFill>
                <a:latin typeface="Garamond" pitchFamily="18" charset="0"/>
              </a:rPr>
              <a:t>l’imposture </a:t>
            </a:r>
            <a:r>
              <a:rPr lang="fr-FR" sz="2400" dirty="0" smtClean="0">
                <a:solidFill>
                  <a:schemeClr val="bg1"/>
                </a:solidFill>
                <a:latin typeface="Garamond" pitchFamily="18" charset="0"/>
              </a:rPr>
              <a:t>précède et annonce le changement authentique. </a:t>
            </a:r>
            <a:r>
              <a:rPr lang="fr-FR" sz="2400" dirty="0" smtClean="0">
                <a:solidFill>
                  <a:schemeClr val="bg1"/>
                </a:solidFill>
                <a:latin typeface="Garamond" pitchFamily="18" charset="0"/>
              </a:rPr>
              <a:t>Hitler mena </a:t>
            </a:r>
            <a:r>
              <a:rPr lang="fr-FR" sz="2400" dirty="0" smtClean="0">
                <a:solidFill>
                  <a:schemeClr val="bg1"/>
                </a:solidFill>
                <a:latin typeface="Garamond" pitchFamily="18" charset="0"/>
              </a:rPr>
              <a:t>la question européenne au désastre alors que Jean Monnet mûrissait son idée de l’Europe qui </a:t>
            </a:r>
            <a:r>
              <a:rPr lang="fr-FR" sz="2400" dirty="0" smtClean="0">
                <a:solidFill>
                  <a:schemeClr val="bg1"/>
                </a:solidFill>
                <a:latin typeface="Garamond" pitchFamily="18" charset="0"/>
              </a:rPr>
              <a:t>triompha ensuite.  </a:t>
            </a:r>
            <a:endParaRPr lang="fr-FR" sz="2400" dirty="0">
              <a:solidFill>
                <a:schemeClr val="bg1"/>
              </a:solidFill>
              <a:latin typeface="Garamond" pitchFamily="18" charset="0"/>
            </a:endParaRPr>
          </a:p>
        </p:txBody>
      </p:sp>
    </p:spTree>
    <p:extLst>
      <p:ext uri="{BB962C8B-B14F-4D97-AF65-F5344CB8AC3E}">
        <p14:creationId xmlns:p14="http://schemas.microsoft.com/office/powerpoint/2010/main" val="358625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5199" y="771220"/>
            <a:ext cx="9613861" cy="1080938"/>
          </a:xfrm>
        </p:spPr>
        <p:txBody>
          <a:bodyPr>
            <a:normAutofit/>
          </a:bodyPr>
          <a:lstStyle/>
          <a:p>
            <a:r>
              <a:rPr lang="fr-FR" dirty="0">
                <a:solidFill>
                  <a:schemeClr val="accent1">
                    <a:lumMod val="40000"/>
                    <a:lumOff val="60000"/>
                  </a:schemeClr>
                </a:solidFill>
                <a:latin typeface="Garamond" pitchFamily="18" charset="0"/>
              </a:rPr>
              <a:t>G</a:t>
            </a:r>
            <a:r>
              <a:rPr lang="fr-FR" dirty="0" smtClean="0">
                <a:solidFill>
                  <a:schemeClr val="accent1">
                    <a:lumMod val="40000"/>
                    <a:lumOff val="60000"/>
                  </a:schemeClr>
                </a:solidFill>
                <a:latin typeface="Garamond" pitchFamily="18" charset="0"/>
              </a:rPr>
              <a:t>uerres mondiales, </a:t>
            </a:r>
            <a:r>
              <a:rPr lang="fr-FR" sz="3200" dirty="0" smtClean="0">
                <a:solidFill>
                  <a:schemeClr val="accent1">
                    <a:lumMod val="40000"/>
                    <a:lumOff val="60000"/>
                  </a:schemeClr>
                </a:solidFill>
                <a:latin typeface="Garamond" pitchFamily="18" charset="0"/>
              </a:rPr>
              <a:t>Eschatologie et Apocalypse</a:t>
            </a:r>
            <a:endParaRPr lang="fr-FR" sz="1000" dirty="0">
              <a:solidFill>
                <a:schemeClr val="accent1">
                  <a:lumMod val="40000"/>
                  <a:lumOff val="60000"/>
                </a:schemeClr>
              </a:solidFill>
              <a:latin typeface="Garamond" pitchFamily="18" charset="0"/>
            </a:endParaRPr>
          </a:p>
        </p:txBody>
      </p:sp>
      <p:pic>
        <p:nvPicPr>
          <p:cNvPr id="2050" name="Picture 2" descr="http://www.tbn.org/watch/images/programs/World%20War%20II%20-%20D%20Day%20and%20the%20Providence%20of%20God.jpg"/>
          <p:cNvPicPr>
            <a:picLocks noChangeAspect="1" noChangeArrowheads="1"/>
          </p:cNvPicPr>
          <p:nvPr/>
        </p:nvPicPr>
        <p:blipFill rotWithShape="1">
          <a:blip r:embed="rId2">
            <a:extLst>
              <a:ext uri="{28A0092B-C50C-407E-A947-70E740481C1C}">
                <a14:useLocalDpi xmlns:a14="http://schemas.microsoft.com/office/drawing/2010/main" val="0"/>
              </a:ext>
            </a:extLst>
          </a:blip>
          <a:srcRect l="13273" r="14174"/>
          <a:stretch/>
        </p:blipFill>
        <p:spPr bwMode="auto">
          <a:xfrm>
            <a:off x="265199" y="2153264"/>
            <a:ext cx="2153536" cy="29682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3487" y="5170544"/>
            <a:ext cx="9688769" cy="1477328"/>
          </a:xfrm>
          <a:prstGeom prst="rect">
            <a:avLst/>
          </a:prstGeom>
        </p:spPr>
        <p:txBody>
          <a:bodyPr wrap="square">
            <a:spAutoFit/>
          </a:bodyPr>
          <a:lstStyle/>
          <a:p>
            <a:r>
              <a:rPr lang="fr-FR" dirty="0" smtClean="0">
                <a:latin typeface="Garamond" pitchFamily="18" charset="0"/>
              </a:rPr>
              <a:t>Un DVD américain </a:t>
            </a:r>
            <a:r>
              <a:rPr lang="fr-FR" dirty="0" err="1" smtClean="0">
                <a:latin typeface="Garamond" pitchFamily="18" charset="0"/>
              </a:rPr>
              <a:t>proposen</a:t>
            </a:r>
            <a:r>
              <a:rPr lang="fr-FR" dirty="0" smtClean="0">
                <a:latin typeface="Garamond" pitchFamily="18" charset="0"/>
              </a:rPr>
              <a:t> </a:t>
            </a:r>
            <a:r>
              <a:rPr lang="fr-FR" dirty="0" smtClean="0">
                <a:latin typeface="Garamond" pitchFamily="18" charset="0"/>
              </a:rPr>
              <a:t>une lecture providentielle </a:t>
            </a:r>
            <a:r>
              <a:rPr lang="fr-FR" dirty="0" smtClean="0">
                <a:latin typeface="Garamond" pitchFamily="18" charset="0"/>
              </a:rPr>
              <a:t>de la deuxième guerre mondiale </a:t>
            </a:r>
            <a:r>
              <a:rPr lang="fr-FR" dirty="0" smtClean="0">
                <a:latin typeface="Garamond" pitchFamily="18" charset="0"/>
              </a:rPr>
              <a:t>et notamment du Jour J (le débarquement de Normandie). La télévision française n’est pas en reste. </a:t>
            </a:r>
            <a:r>
              <a:rPr lang="fr-FR" dirty="0" smtClean="0">
                <a:latin typeface="Garamond" pitchFamily="18" charset="0"/>
              </a:rPr>
              <a:t>Pourtant laïque, la </a:t>
            </a:r>
            <a:r>
              <a:rPr lang="fr-FR" dirty="0" smtClean="0">
                <a:latin typeface="Garamond" pitchFamily="18" charset="0"/>
              </a:rPr>
              <a:t>chaîne publique France 2 a </a:t>
            </a:r>
            <a:r>
              <a:rPr lang="fr-FR" dirty="0" smtClean="0">
                <a:latin typeface="Garamond" pitchFamily="18" charset="0"/>
              </a:rPr>
              <a:t>diffusé </a:t>
            </a:r>
            <a:r>
              <a:rPr lang="fr-FR" dirty="0" smtClean="0">
                <a:latin typeface="Garamond" pitchFamily="18" charset="0"/>
              </a:rPr>
              <a:t>trois séries de </a:t>
            </a:r>
            <a:r>
              <a:rPr lang="fr-FR" dirty="0" smtClean="0">
                <a:latin typeface="Garamond" pitchFamily="18" charset="0"/>
              </a:rPr>
              <a:t>films de </a:t>
            </a:r>
            <a:r>
              <a:rPr lang="fr-FR" dirty="0" smtClean="0">
                <a:latin typeface="Garamond" pitchFamily="18" charset="0"/>
              </a:rPr>
              <a:t>Daniel </a:t>
            </a:r>
            <a:r>
              <a:rPr lang="fr-FR" dirty="0" err="1" smtClean="0">
                <a:latin typeface="Garamond" pitchFamily="18" charset="0"/>
              </a:rPr>
              <a:t>Costelle</a:t>
            </a:r>
            <a:r>
              <a:rPr lang="fr-FR" dirty="0" smtClean="0">
                <a:latin typeface="Garamond" pitchFamily="18" charset="0"/>
              </a:rPr>
              <a:t> et Isabelle Clarke. La première guerre mondiale, la deuxième guerre mondiale et le règne de Staline sont présentés sous le titre générique « Apocalypse ». Pourquoi le choix de ce titre du dernier livre de la Bible pour décrire ces phénomènes ?</a:t>
            </a:r>
            <a:endParaRPr lang="fr-FR" dirty="0"/>
          </a:p>
        </p:txBody>
      </p:sp>
      <p:pic>
        <p:nvPicPr>
          <p:cNvPr id="2052" name="Picture 4" descr="La pochette du coffret de la séri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2920" y="2153264"/>
            <a:ext cx="2438400" cy="294967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clio-cr.clionautes.org/IMG/jpg_apo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5677" y="2153264"/>
            <a:ext cx="2214099" cy="295866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franceinfo.fr/sites/default/files/styles/wysiwyg_635/public/asset/images/2015/10/apocalypsestali.jpg?itok=LDs5ci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8657" y="2153265"/>
            <a:ext cx="2133599" cy="30172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459441" y="2769887"/>
            <a:ext cx="1676400" cy="3139321"/>
          </a:xfrm>
          <a:prstGeom prst="rect">
            <a:avLst/>
          </a:prstGeom>
        </p:spPr>
        <p:txBody>
          <a:bodyPr wrap="square">
            <a:spAutoFit/>
          </a:bodyPr>
          <a:lstStyle/>
          <a:p>
            <a:r>
              <a:rPr lang="fr-FR" dirty="0" smtClean="0">
                <a:latin typeface="Garamond" pitchFamily="18" charset="0"/>
              </a:rPr>
              <a:t> (</a:t>
            </a:r>
            <a:r>
              <a:rPr lang="fr-FR" dirty="0">
                <a:latin typeface="Garamond" pitchFamily="18" charset="0"/>
              </a:rPr>
              <a:t>du grec </a:t>
            </a:r>
            <a:r>
              <a:rPr lang="fr-FR" i="1" dirty="0" err="1" smtClean="0">
                <a:latin typeface="Garamond" pitchFamily="18" charset="0"/>
              </a:rPr>
              <a:t>eschatos</a:t>
            </a:r>
            <a:r>
              <a:rPr lang="fr-FR" dirty="0">
                <a:latin typeface="Garamond" pitchFamily="18" charset="0"/>
              </a:rPr>
              <a:t>, « dernier </a:t>
            </a:r>
            <a:r>
              <a:rPr lang="fr-FR" dirty="0" smtClean="0">
                <a:latin typeface="Garamond" pitchFamily="18" charset="0"/>
              </a:rPr>
              <a:t>») = le </a:t>
            </a:r>
            <a:r>
              <a:rPr lang="fr-FR" dirty="0">
                <a:latin typeface="Garamond" pitchFamily="18" charset="0"/>
              </a:rPr>
              <a:t>discours sur </a:t>
            </a:r>
            <a:r>
              <a:rPr lang="fr-FR" dirty="0" smtClean="0">
                <a:latin typeface="Garamond" pitchFamily="18" charset="0"/>
              </a:rPr>
              <a:t>la</a:t>
            </a:r>
            <a:r>
              <a:rPr lang="fr-FR" dirty="0">
                <a:latin typeface="Garamond" pitchFamily="18" charset="0"/>
              </a:rPr>
              <a:t> </a:t>
            </a:r>
            <a:r>
              <a:rPr lang="fr-FR" i="1" dirty="0">
                <a:latin typeface="Garamond" pitchFamily="18" charset="0"/>
              </a:rPr>
              <a:t>fin des </a:t>
            </a:r>
            <a:r>
              <a:rPr lang="fr-FR" i="1" dirty="0" smtClean="0">
                <a:latin typeface="Garamond" pitchFamily="18" charset="0"/>
              </a:rPr>
              <a:t>temps</a:t>
            </a:r>
            <a:r>
              <a:rPr lang="fr-FR" dirty="0">
                <a:latin typeface="Garamond" pitchFamily="18" charset="0"/>
              </a:rPr>
              <a:t>,</a:t>
            </a:r>
            <a:r>
              <a:rPr lang="fr-FR" dirty="0" smtClean="0">
                <a:latin typeface="Garamond" pitchFamily="18" charset="0"/>
              </a:rPr>
              <a:t> </a:t>
            </a:r>
            <a:r>
              <a:rPr lang="fr-FR" dirty="0">
                <a:latin typeface="Garamond" pitchFamily="18" charset="0"/>
              </a:rPr>
              <a:t>les derniers événements de l’histoire du monde ou l’ultime destinée du </a:t>
            </a:r>
            <a:r>
              <a:rPr lang="fr-FR" dirty="0" smtClean="0">
                <a:latin typeface="Garamond" pitchFamily="18" charset="0"/>
              </a:rPr>
              <a:t>genre </a:t>
            </a:r>
            <a:r>
              <a:rPr lang="fr-FR" dirty="0" smtClean="0">
                <a:latin typeface="Garamond" pitchFamily="18" charset="0"/>
              </a:rPr>
              <a:t>humain.</a:t>
            </a:r>
            <a:endParaRPr lang="fr-FR" dirty="0"/>
          </a:p>
        </p:txBody>
      </p:sp>
      <p:sp>
        <p:nvSpPr>
          <p:cNvPr id="3" name="Rectangle 2"/>
          <p:cNvSpPr/>
          <p:nvPr/>
        </p:nvSpPr>
        <p:spPr>
          <a:xfrm>
            <a:off x="10571758" y="1158360"/>
            <a:ext cx="1564083" cy="369332"/>
          </a:xfrm>
          <a:prstGeom prst="rect">
            <a:avLst/>
          </a:prstGeom>
        </p:spPr>
        <p:txBody>
          <a:bodyPr wrap="none">
            <a:spAutoFit/>
          </a:bodyPr>
          <a:lstStyle/>
          <a:p>
            <a:r>
              <a:rPr lang="fr-FR" dirty="0">
                <a:solidFill>
                  <a:prstClr val="white"/>
                </a:solidFill>
                <a:latin typeface="Garamond" pitchFamily="18" charset="0"/>
              </a:rPr>
              <a:t>E</a:t>
            </a:r>
            <a:r>
              <a:rPr lang="fr-FR" b="1" dirty="0">
                <a:solidFill>
                  <a:prstClr val="white"/>
                </a:solidFill>
                <a:latin typeface="Garamond" pitchFamily="18" charset="0"/>
              </a:rPr>
              <a:t>schatologie</a:t>
            </a:r>
            <a:r>
              <a:rPr lang="fr-FR" dirty="0">
                <a:solidFill>
                  <a:prstClr val="white"/>
                </a:solidFill>
                <a:latin typeface="Garamond" pitchFamily="18" charset="0"/>
              </a:rPr>
              <a:t>  </a:t>
            </a:r>
            <a:endParaRPr lang="fr-FR" dirty="0"/>
          </a:p>
        </p:txBody>
      </p:sp>
      <p:sp>
        <p:nvSpPr>
          <p:cNvPr id="6" name="Flèche vers le bas 5"/>
          <p:cNvSpPr/>
          <p:nvPr/>
        </p:nvSpPr>
        <p:spPr>
          <a:xfrm>
            <a:off x="10984048" y="2150454"/>
            <a:ext cx="627185" cy="619433"/>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460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56"/>
                                        </p:tgtEl>
                                        <p:attrNameLst>
                                          <p:attrName>style.visibility</p:attrName>
                                        </p:attrNameLst>
                                      </p:cBhvr>
                                      <p:to>
                                        <p:strVal val="visible"/>
                                      </p:to>
                                    </p:set>
                                    <p:animEffect transition="in" filter="fade">
                                      <p:cBhvr>
                                        <p:cTn id="16"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b="1" dirty="0" smtClean="0">
                <a:solidFill>
                  <a:schemeClr val="accent1">
                    <a:lumMod val="40000"/>
                    <a:lumOff val="60000"/>
                  </a:schemeClr>
                </a:solidFill>
                <a:latin typeface="Garamond" pitchFamily="18" charset="0"/>
              </a:rPr>
              <a:t>Des </a:t>
            </a:r>
            <a:r>
              <a:rPr lang="fr-FR" sz="4400" b="1" dirty="0" smtClean="0">
                <a:solidFill>
                  <a:schemeClr val="accent1">
                    <a:lumMod val="40000"/>
                    <a:lumOff val="60000"/>
                  </a:schemeClr>
                </a:solidFill>
                <a:latin typeface="Garamond" pitchFamily="18" charset="0"/>
              </a:rPr>
              <a:t>guerres </a:t>
            </a:r>
            <a:r>
              <a:rPr lang="fr-FR" sz="4400" b="1" dirty="0" smtClean="0">
                <a:solidFill>
                  <a:schemeClr val="accent1">
                    <a:lumMod val="40000"/>
                    <a:lumOff val="60000"/>
                  </a:schemeClr>
                </a:solidFill>
                <a:latin typeface="Garamond" pitchFamily="18" charset="0"/>
              </a:rPr>
              <a:t>apocalyptiques </a:t>
            </a:r>
            <a:r>
              <a:rPr lang="fr-FR" sz="4400" b="1" dirty="0" smtClean="0">
                <a:solidFill>
                  <a:schemeClr val="accent1">
                    <a:lumMod val="40000"/>
                    <a:lumOff val="60000"/>
                  </a:schemeClr>
                </a:solidFill>
                <a:latin typeface="Garamond" pitchFamily="18" charset="0"/>
              </a:rPr>
              <a:t>?</a:t>
            </a:r>
            <a:endParaRPr lang="fr-FR" sz="4400" b="1" dirty="0">
              <a:solidFill>
                <a:schemeClr val="accent1">
                  <a:lumMod val="40000"/>
                  <a:lumOff val="60000"/>
                </a:schemeClr>
              </a:solidFill>
              <a:latin typeface="Garamond" pitchFamily="18" charset="0"/>
            </a:endParaRPr>
          </a:p>
        </p:txBody>
      </p:sp>
      <p:sp>
        <p:nvSpPr>
          <p:cNvPr id="3" name="Espace réservé du contenu 2"/>
          <p:cNvSpPr>
            <a:spLocks noGrp="1"/>
          </p:cNvSpPr>
          <p:nvPr>
            <p:ph idx="1"/>
          </p:nvPr>
        </p:nvSpPr>
        <p:spPr>
          <a:xfrm>
            <a:off x="1" y="2005780"/>
            <a:ext cx="10500851" cy="4485485"/>
          </a:xfrm>
        </p:spPr>
        <p:txBody>
          <a:bodyPr>
            <a:normAutofit fontScale="92500"/>
          </a:bodyPr>
          <a:lstStyle/>
          <a:p>
            <a:r>
              <a:rPr lang="fr-FR" dirty="0" smtClean="0">
                <a:latin typeface="Garamond" pitchFamily="18" charset="0"/>
              </a:rPr>
              <a:t>Les forces du bien et du mal atteignent le paroxysme de leur affrontement dans une </a:t>
            </a:r>
            <a:r>
              <a:rPr lang="fr-FR" b="1" dirty="0" smtClean="0">
                <a:latin typeface="Garamond" pitchFamily="18" charset="0"/>
              </a:rPr>
              <a:t>guerre </a:t>
            </a:r>
            <a:r>
              <a:rPr lang="fr-FR" b="1" dirty="0" smtClean="0">
                <a:latin typeface="Garamond" pitchFamily="18" charset="0"/>
              </a:rPr>
              <a:t>totale</a:t>
            </a:r>
            <a:r>
              <a:rPr lang="fr-FR" dirty="0" smtClean="0">
                <a:latin typeface="Garamond" pitchFamily="18" charset="0"/>
              </a:rPr>
              <a:t>.  </a:t>
            </a:r>
            <a:r>
              <a:rPr lang="fr-FR" dirty="0" smtClean="0">
                <a:latin typeface="Garamond" pitchFamily="18" charset="0"/>
              </a:rPr>
              <a:t>Cette guerre de tous contre tous génère l’épouvante, l’effroi, la désolation</a:t>
            </a:r>
          </a:p>
          <a:p>
            <a:r>
              <a:rPr lang="fr-FR" dirty="0" smtClean="0">
                <a:latin typeface="Garamond" pitchFamily="18" charset="0"/>
              </a:rPr>
              <a:t>La mort </a:t>
            </a:r>
            <a:r>
              <a:rPr lang="fr-FR" dirty="0" smtClean="0">
                <a:latin typeface="Garamond" pitchFamily="18" charset="0"/>
              </a:rPr>
              <a:t>triomphe. </a:t>
            </a:r>
            <a:r>
              <a:rPr lang="fr-FR" dirty="0" smtClean="0">
                <a:latin typeface="Garamond" pitchFamily="18" charset="0"/>
              </a:rPr>
              <a:t>Alors que plusieurs </a:t>
            </a:r>
            <a:r>
              <a:rPr lang="fr-FR" dirty="0" smtClean="0">
                <a:latin typeface="Garamond" pitchFamily="18" charset="0"/>
              </a:rPr>
              <a:t>artistes du </a:t>
            </a:r>
            <a:r>
              <a:rPr lang="fr-FR" dirty="0" smtClean="0">
                <a:latin typeface="Garamond" pitchFamily="18" charset="0"/>
              </a:rPr>
              <a:t>19</a:t>
            </a:r>
            <a:r>
              <a:rPr lang="fr-FR" baseline="30000" dirty="0" smtClean="0">
                <a:latin typeface="Garamond" pitchFamily="18" charset="0"/>
              </a:rPr>
              <a:t>e</a:t>
            </a:r>
            <a:r>
              <a:rPr lang="fr-FR" dirty="0" smtClean="0">
                <a:latin typeface="Garamond" pitchFamily="18" charset="0"/>
              </a:rPr>
              <a:t> siècle avaient </a:t>
            </a:r>
            <a:r>
              <a:rPr lang="fr-FR" dirty="0" smtClean="0">
                <a:latin typeface="Garamond" pitchFamily="18" charset="0"/>
              </a:rPr>
              <a:t>représenté </a:t>
            </a:r>
            <a:r>
              <a:rPr lang="fr-FR" dirty="0" smtClean="0">
                <a:latin typeface="Garamond" pitchFamily="18" charset="0"/>
              </a:rPr>
              <a:t>« les premières funérailles » </a:t>
            </a:r>
            <a:r>
              <a:rPr lang="fr-FR" dirty="0" smtClean="0">
                <a:latin typeface="Garamond" pitchFamily="18" charset="0"/>
              </a:rPr>
              <a:t>(Abel tué par </a:t>
            </a:r>
            <a:r>
              <a:rPr lang="fr-FR" dirty="0" smtClean="0">
                <a:latin typeface="Garamond" pitchFamily="18" charset="0"/>
              </a:rPr>
              <a:t>Caïn), le monde entier semble courir à des funérailles générales.</a:t>
            </a:r>
          </a:p>
          <a:p>
            <a:r>
              <a:rPr lang="fr-FR" dirty="0" smtClean="0">
                <a:latin typeface="Garamond" pitchFamily="18" charset="0"/>
              </a:rPr>
              <a:t>L’épouvante </a:t>
            </a:r>
            <a:r>
              <a:rPr lang="fr-FR" dirty="0" smtClean="0">
                <a:latin typeface="Garamond" pitchFamily="18" charset="0"/>
              </a:rPr>
              <a:t>vient de l</a:t>
            </a:r>
            <a:r>
              <a:rPr lang="fr-FR" dirty="0" smtClean="0">
                <a:latin typeface="Garamond" pitchFamily="18" charset="0"/>
              </a:rPr>
              <a:t>a violence barbare, </a:t>
            </a:r>
            <a:r>
              <a:rPr lang="fr-FR" dirty="0" smtClean="0">
                <a:latin typeface="Garamond" pitchFamily="18" charset="0"/>
              </a:rPr>
              <a:t>mais </a:t>
            </a:r>
            <a:r>
              <a:rPr lang="fr-FR" dirty="0" smtClean="0">
                <a:latin typeface="Garamond" pitchFamily="18" charset="0"/>
              </a:rPr>
              <a:t>aussi du verbe </a:t>
            </a:r>
            <a:r>
              <a:rPr lang="fr-FR" dirty="0" smtClean="0">
                <a:latin typeface="Garamond" pitchFamily="18" charset="0"/>
              </a:rPr>
              <a:t>totalitaire </a:t>
            </a:r>
            <a:r>
              <a:rPr lang="fr-FR" dirty="0" smtClean="0">
                <a:latin typeface="Garamond" pitchFamily="18" charset="0"/>
              </a:rPr>
              <a:t>mensonge </a:t>
            </a:r>
            <a:r>
              <a:rPr lang="fr-FR" dirty="0" smtClean="0">
                <a:latin typeface="Garamond" pitchFamily="18" charset="0"/>
              </a:rPr>
              <a:t>qui exerce un attrait sinistre. Ce discours mobilise les bas instincts et évoque la Bête de l’Apocalypse. Le totalitarisme fasciste et nazi fut d’ailleurs appelé « Bête immonde »*</a:t>
            </a:r>
          </a:p>
          <a:p>
            <a:r>
              <a:rPr lang="fr-FR" dirty="0" smtClean="0">
                <a:latin typeface="Garamond" pitchFamily="18" charset="0"/>
              </a:rPr>
              <a:t>Des figures terrifiantes </a:t>
            </a:r>
            <a:r>
              <a:rPr lang="fr-FR" dirty="0" smtClean="0">
                <a:latin typeface="Garamond" pitchFamily="18" charset="0"/>
              </a:rPr>
              <a:t>évoquent </a:t>
            </a:r>
            <a:r>
              <a:rPr lang="fr-FR" dirty="0" smtClean="0">
                <a:latin typeface="Garamond" pitchFamily="18" charset="0"/>
              </a:rPr>
              <a:t>l’Antéchrist, faux messie avant la venue du </a:t>
            </a:r>
            <a:r>
              <a:rPr lang="fr-FR" dirty="0" smtClean="0">
                <a:latin typeface="Garamond" pitchFamily="18" charset="0"/>
              </a:rPr>
              <a:t>Messie.</a:t>
            </a:r>
            <a:endParaRPr lang="fr-FR" dirty="0" smtClean="0">
              <a:latin typeface="Garamond" pitchFamily="18" charset="0"/>
            </a:endParaRPr>
          </a:p>
          <a:p>
            <a:r>
              <a:rPr lang="fr-FR" dirty="0" smtClean="0">
                <a:latin typeface="Garamond" pitchFamily="18" charset="0"/>
              </a:rPr>
              <a:t>Le </a:t>
            </a:r>
            <a:r>
              <a:rPr lang="fr-FR" dirty="0" smtClean="0">
                <a:latin typeface="Garamond" pitchFamily="18" charset="0"/>
              </a:rPr>
              <a:t>génocid</a:t>
            </a:r>
            <a:r>
              <a:rPr lang="fr-FR" dirty="0" smtClean="0">
                <a:latin typeface="Garamond" pitchFamily="18" charset="0"/>
              </a:rPr>
              <a:t>e des J</a:t>
            </a:r>
            <a:r>
              <a:rPr lang="fr-FR" dirty="0" smtClean="0">
                <a:latin typeface="Garamond" pitchFamily="18" charset="0"/>
              </a:rPr>
              <a:t>uifs par le nazisme </a:t>
            </a:r>
            <a:r>
              <a:rPr lang="fr-FR" dirty="0" smtClean="0">
                <a:latin typeface="Garamond" pitchFamily="18" charset="0"/>
              </a:rPr>
              <a:t>et </a:t>
            </a:r>
            <a:r>
              <a:rPr lang="fr-FR" dirty="0" smtClean="0">
                <a:latin typeface="Garamond" pitchFamily="18" charset="0"/>
              </a:rPr>
              <a:t>les </a:t>
            </a:r>
            <a:r>
              <a:rPr lang="fr-FR" dirty="0" smtClean="0">
                <a:latin typeface="Garamond" pitchFamily="18" charset="0"/>
              </a:rPr>
              <a:t>culte de la personnalité </a:t>
            </a:r>
            <a:r>
              <a:rPr lang="fr-FR" dirty="0" smtClean="0">
                <a:latin typeface="Garamond" pitchFamily="18" charset="0"/>
              </a:rPr>
              <a:t>totalitaires </a:t>
            </a:r>
            <a:r>
              <a:rPr lang="fr-FR" dirty="0" smtClean="0">
                <a:latin typeface="Garamond" pitchFamily="18" charset="0"/>
              </a:rPr>
              <a:t>évoquent un </a:t>
            </a:r>
            <a:r>
              <a:rPr lang="fr-FR" dirty="0" smtClean="0">
                <a:latin typeface="Garamond" pitchFamily="18" charset="0"/>
              </a:rPr>
              <a:t>complot contre </a:t>
            </a:r>
            <a:r>
              <a:rPr lang="fr-FR" dirty="0" smtClean="0">
                <a:latin typeface="Garamond" pitchFamily="18" charset="0"/>
              </a:rPr>
              <a:t>le Ciel.</a:t>
            </a:r>
          </a:p>
          <a:p>
            <a:r>
              <a:rPr lang="fr-FR" dirty="0">
                <a:latin typeface="Garamond" pitchFamily="18" charset="0"/>
              </a:rPr>
              <a:t>Les Principes de l’Unification apportent une grille de lecture </a:t>
            </a:r>
            <a:r>
              <a:rPr lang="fr-FR" dirty="0" smtClean="0">
                <a:latin typeface="Garamond" pitchFamily="18" charset="0"/>
              </a:rPr>
              <a:t>providentielle de </a:t>
            </a:r>
            <a:r>
              <a:rPr lang="fr-FR" dirty="0">
                <a:latin typeface="Garamond" pitchFamily="18" charset="0"/>
              </a:rPr>
              <a:t>ces </a:t>
            </a:r>
            <a:r>
              <a:rPr lang="fr-FR" dirty="0" smtClean="0">
                <a:latin typeface="Garamond" pitchFamily="18" charset="0"/>
              </a:rPr>
              <a:t>conflits. </a:t>
            </a:r>
            <a:endParaRPr lang="fr-FR" dirty="0">
              <a:latin typeface="Garamond" pitchFamily="18" charset="0"/>
            </a:endParaRPr>
          </a:p>
        </p:txBody>
      </p:sp>
      <p:sp>
        <p:nvSpPr>
          <p:cNvPr id="4" name="Rectangle 3"/>
          <p:cNvSpPr/>
          <p:nvPr/>
        </p:nvSpPr>
        <p:spPr>
          <a:xfrm>
            <a:off x="0" y="6491266"/>
            <a:ext cx="12192000" cy="369332"/>
          </a:xfrm>
          <a:prstGeom prst="rect">
            <a:avLst/>
          </a:prstGeom>
        </p:spPr>
        <p:txBody>
          <a:bodyPr wrap="square">
            <a:spAutoFit/>
          </a:bodyPr>
          <a:lstStyle/>
          <a:p>
            <a:r>
              <a:rPr lang="fr-FR" dirty="0"/>
              <a:t>« Le ventre est encore fécond, d'où a surgi la bête immonde. </a:t>
            </a:r>
            <a:r>
              <a:rPr lang="fr-FR" dirty="0" smtClean="0"/>
              <a:t>» (tiré d’une pièce de </a:t>
            </a:r>
            <a:r>
              <a:rPr lang="fr-FR" dirty="0" err="1" smtClean="0"/>
              <a:t>Bertold</a:t>
            </a:r>
            <a:r>
              <a:rPr lang="fr-FR" dirty="0" smtClean="0"/>
              <a:t> Brecht)</a:t>
            </a:r>
            <a:endParaRPr lang="fr-FR" dirty="0"/>
          </a:p>
        </p:txBody>
      </p:sp>
      <p:sp>
        <p:nvSpPr>
          <p:cNvPr id="5" name="Rectangle 4"/>
          <p:cNvSpPr/>
          <p:nvPr/>
        </p:nvSpPr>
        <p:spPr>
          <a:xfrm>
            <a:off x="10594124" y="1105507"/>
            <a:ext cx="1597876" cy="369332"/>
          </a:xfrm>
          <a:prstGeom prst="rect">
            <a:avLst/>
          </a:prstGeom>
        </p:spPr>
        <p:txBody>
          <a:bodyPr wrap="square">
            <a:spAutoFit/>
          </a:bodyPr>
          <a:lstStyle/>
          <a:p>
            <a:pPr algn="ctr"/>
            <a:r>
              <a:rPr lang="fr-FR" b="1" dirty="0" smtClean="0">
                <a:latin typeface="Garamond" pitchFamily="18" charset="0"/>
              </a:rPr>
              <a:t>Apocalypse</a:t>
            </a:r>
            <a:endParaRPr lang="fr-FR" dirty="0"/>
          </a:p>
        </p:txBody>
      </p:sp>
      <p:sp>
        <p:nvSpPr>
          <p:cNvPr id="6" name="Rectangle 5"/>
          <p:cNvSpPr/>
          <p:nvPr/>
        </p:nvSpPr>
        <p:spPr>
          <a:xfrm>
            <a:off x="10486103" y="2684207"/>
            <a:ext cx="1705897" cy="3139321"/>
          </a:xfrm>
          <a:prstGeom prst="rect">
            <a:avLst/>
          </a:prstGeom>
        </p:spPr>
        <p:txBody>
          <a:bodyPr wrap="square">
            <a:spAutoFit/>
          </a:bodyPr>
          <a:lstStyle/>
          <a:p>
            <a:r>
              <a:rPr lang="fr-FR" i="1" dirty="0" smtClean="0">
                <a:latin typeface="Garamond" pitchFamily="18" charset="0"/>
              </a:rPr>
              <a:t>Mot grec signifiant </a:t>
            </a:r>
          </a:p>
          <a:p>
            <a:r>
              <a:rPr lang="fr-FR" i="1" dirty="0" smtClean="0">
                <a:latin typeface="Garamond" pitchFamily="18" charset="0"/>
              </a:rPr>
              <a:t>Révélation. </a:t>
            </a:r>
          </a:p>
          <a:p>
            <a:r>
              <a:rPr lang="fr-FR" i="1" dirty="0" smtClean="0">
                <a:latin typeface="Garamond" pitchFamily="18" charset="0"/>
              </a:rPr>
              <a:t>Dernier livre du Nouveau Testament, il contient les visions prophétiques de Jean sur la fin des temps, le règne de l’Antéchrist et le retour du Messie</a:t>
            </a:r>
            <a:endParaRPr lang="fr-FR" i="1" dirty="0">
              <a:latin typeface="Garamond" pitchFamily="18" charset="0"/>
            </a:endParaRPr>
          </a:p>
        </p:txBody>
      </p:sp>
      <p:sp>
        <p:nvSpPr>
          <p:cNvPr id="7" name="Flèche vers le bas 6"/>
          <p:cNvSpPr/>
          <p:nvPr/>
        </p:nvSpPr>
        <p:spPr>
          <a:xfrm>
            <a:off x="11014586" y="2020529"/>
            <a:ext cx="648929" cy="663678"/>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51220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9972" y="797473"/>
            <a:ext cx="9613861" cy="1080938"/>
          </a:xfrm>
        </p:spPr>
        <p:txBody>
          <a:bodyPr>
            <a:normAutofit/>
          </a:bodyPr>
          <a:lstStyle/>
          <a:p>
            <a:r>
              <a:rPr lang="fr-FR" sz="4400" b="1" dirty="0" smtClean="0">
                <a:solidFill>
                  <a:schemeClr val="accent1">
                    <a:lumMod val="60000"/>
                    <a:lumOff val="40000"/>
                  </a:schemeClr>
                </a:solidFill>
                <a:latin typeface="Garamond" pitchFamily="18" charset="0"/>
              </a:rPr>
              <a:t>Influence bénéfique et maléfique</a:t>
            </a:r>
            <a:endParaRPr lang="fr-FR" sz="4400" b="1" dirty="0">
              <a:solidFill>
                <a:schemeClr val="accent1">
                  <a:lumMod val="60000"/>
                  <a:lumOff val="40000"/>
                </a:schemeClr>
              </a:solidFill>
              <a:latin typeface="Garamond" pitchFamily="18" charset="0"/>
            </a:endParaRPr>
          </a:p>
        </p:txBody>
      </p:sp>
      <p:graphicFrame>
        <p:nvGraphicFramePr>
          <p:cNvPr id="12" name="Espace réservé du contenu 11"/>
          <p:cNvGraphicFramePr>
            <a:graphicFrameLocks noGrp="1"/>
          </p:cNvGraphicFramePr>
          <p:nvPr>
            <p:ph sz="half" idx="1"/>
            <p:extLst>
              <p:ext uri="{D42A27DB-BD31-4B8C-83A1-F6EECF244321}">
                <p14:modId xmlns:p14="http://schemas.microsoft.com/office/powerpoint/2010/main" val="1113409320"/>
              </p:ext>
            </p:extLst>
          </p:nvPr>
        </p:nvGraphicFramePr>
        <p:xfrm>
          <a:off x="-14388" y="2674590"/>
          <a:ext cx="5633523" cy="3672840"/>
        </p:xfrm>
        <a:graphic>
          <a:graphicData uri="http://schemas.openxmlformats.org/drawingml/2006/table">
            <a:tbl>
              <a:tblPr firstRow="1" bandRow="1">
                <a:tableStyleId>{5C22544A-7EE6-4342-B048-85BDC9FD1C3A}</a:tableStyleId>
              </a:tblPr>
              <a:tblGrid>
                <a:gridCol w="413677"/>
                <a:gridCol w="5219846"/>
              </a:tblGrid>
              <a:tr h="370840">
                <a:tc>
                  <a:txBody>
                    <a:bodyPr/>
                    <a:lstStyle/>
                    <a:p>
                      <a:r>
                        <a:rPr lang="fr-FR" b="1" dirty="0" smtClean="0">
                          <a:solidFill>
                            <a:schemeClr val="tx1"/>
                          </a:solidFill>
                          <a:latin typeface="Garamond" pitchFamily="18" charset="0"/>
                        </a:rPr>
                        <a:t>1.</a:t>
                      </a:r>
                      <a:endParaRPr lang="fr-FR" b="1" dirty="0">
                        <a:solidFill>
                          <a:schemeClr val="tx1"/>
                        </a:solidFill>
                        <a:latin typeface="Garamond" pitchFamily="18" charset="0"/>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solidFill>
                            <a:schemeClr val="tx1"/>
                          </a:solidFill>
                          <a:latin typeface="Garamond" pitchFamily="18" charset="0"/>
                        </a:rPr>
                        <a:t>Se sent « l’élu » d’un idéal </a:t>
                      </a:r>
                      <a:endParaRPr lang="fr-FR" b="0" dirty="0">
                        <a:solidFill>
                          <a:schemeClr val="tx1"/>
                        </a:solidFill>
                        <a:latin typeface="Garamond" pitchFamily="18" charset="0"/>
                      </a:endParaRPr>
                    </a:p>
                  </a:txBody>
                  <a:tcPr>
                    <a:solidFill>
                      <a:srgbClr val="00B0F0"/>
                    </a:solidFill>
                  </a:tcPr>
                </a:tc>
              </a:tr>
              <a:tr h="370840">
                <a:tc>
                  <a:txBody>
                    <a:bodyPr/>
                    <a:lstStyle/>
                    <a:p>
                      <a:r>
                        <a:rPr lang="fr-FR" b="1" dirty="0" smtClean="0">
                          <a:solidFill>
                            <a:schemeClr val="tx1"/>
                          </a:solidFill>
                          <a:latin typeface="Garamond" pitchFamily="18" charset="0"/>
                        </a:rPr>
                        <a:t>2.</a:t>
                      </a:r>
                      <a:endParaRPr lang="fr-FR" b="1" dirty="0">
                        <a:solidFill>
                          <a:schemeClr val="tx1"/>
                        </a:solidFill>
                        <a:latin typeface="Garamond" pitchFamily="18" charset="0"/>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latin typeface="Garamond" pitchFamily="18" charset="0"/>
                        </a:rPr>
                        <a:t>Traduit son inspiration en un objectif de bonheur collectif</a:t>
                      </a:r>
                      <a:endParaRPr lang="fr-FR" dirty="0">
                        <a:solidFill>
                          <a:schemeClr val="tx1"/>
                        </a:solidFill>
                        <a:latin typeface="Garamond" pitchFamily="18" charset="0"/>
                      </a:endParaRPr>
                    </a:p>
                  </a:txBody>
                  <a:tcPr>
                    <a:solidFill>
                      <a:srgbClr val="00B0F0"/>
                    </a:solidFill>
                  </a:tcPr>
                </a:tc>
              </a:tr>
              <a:tr h="370840">
                <a:tc>
                  <a:txBody>
                    <a:bodyPr/>
                    <a:lstStyle/>
                    <a:p>
                      <a:r>
                        <a:rPr lang="fr-FR" b="1" dirty="0" smtClean="0">
                          <a:solidFill>
                            <a:schemeClr val="tx1"/>
                          </a:solidFill>
                          <a:latin typeface="Garamond" pitchFamily="18" charset="0"/>
                        </a:rPr>
                        <a:t>3.</a:t>
                      </a:r>
                      <a:endParaRPr lang="fr-FR" b="1" dirty="0">
                        <a:solidFill>
                          <a:schemeClr val="tx1"/>
                        </a:solidFill>
                        <a:latin typeface="Garamond" pitchFamily="18" charset="0"/>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latin typeface="Garamond" pitchFamily="18" charset="0"/>
                        </a:rPr>
                        <a:t>Prophète</a:t>
                      </a:r>
                      <a:r>
                        <a:rPr lang="fr-FR" baseline="0" dirty="0" smtClean="0">
                          <a:solidFill>
                            <a:schemeClr val="tx1"/>
                          </a:solidFill>
                          <a:latin typeface="Garamond" pitchFamily="18" charset="0"/>
                        </a:rPr>
                        <a:t> qui p</a:t>
                      </a:r>
                      <a:r>
                        <a:rPr lang="fr-FR" dirty="0" smtClean="0">
                          <a:solidFill>
                            <a:schemeClr val="tx1"/>
                          </a:solidFill>
                          <a:latin typeface="Garamond" pitchFamily="18" charset="0"/>
                        </a:rPr>
                        <a:t>ersonnifie l’idéal, en est habité, se sacrifie et  devient un exemple contagieux</a:t>
                      </a:r>
                      <a:endParaRPr lang="fr-FR" dirty="0">
                        <a:solidFill>
                          <a:schemeClr val="tx1"/>
                        </a:solidFill>
                        <a:latin typeface="Garamond" pitchFamily="18" charset="0"/>
                      </a:endParaRPr>
                    </a:p>
                  </a:txBody>
                  <a:tcPr>
                    <a:solidFill>
                      <a:srgbClr val="00B0F0"/>
                    </a:solidFill>
                  </a:tcPr>
                </a:tc>
              </a:tr>
              <a:tr h="370840">
                <a:tc>
                  <a:txBody>
                    <a:bodyPr/>
                    <a:lstStyle/>
                    <a:p>
                      <a:r>
                        <a:rPr lang="fr-FR" b="1" dirty="0" smtClean="0">
                          <a:solidFill>
                            <a:schemeClr val="tx1"/>
                          </a:solidFill>
                          <a:latin typeface="Garamond" pitchFamily="18" charset="0"/>
                        </a:rPr>
                        <a:t>4</a:t>
                      </a:r>
                      <a:endParaRPr lang="fr-FR" b="1" dirty="0">
                        <a:solidFill>
                          <a:schemeClr val="tx1"/>
                        </a:solidFill>
                        <a:latin typeface="Garamond" pitchFamily="18" charset="0"/>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latin typeface="Garamond" pitchFamily="18" charset="0"/>
                        </a:rPr>
                        <a:t>Mène une action cohérente ayant la forme d’une mission</a:t>
                      </a:r>
                      <a:endParaRPr lang="fr-FR" dirty="0">
                        <a:solidFill>
                          <a:schemeClr val="tx1"/>
                        </a:solidFill>
                        <a:latin typeface="Garamond" pitchFamily="18" charset="0"/>
                      </a:endParaRPr>
                    </a:p>
                  </a:txBody>
                  <a:tcPr>
                    <a:solidFill>
                      <a:srgbClr val="00B0F0"/>
                    </a:solidFill>
                  </a:tcPr>
                </a:tc>
              </a:tr>
              <a:tr h="370840">
                <a:tc>
                  <a:txBody>
                    <a:bodyPr/>
                    <a:lstStyle/>
                    <a:p>
                      <a:r>
                        <a:rPr lang="fr-FR" b="1" dirty="0" smtClean="0">
                          <a:solidFill>
                            <a:schemeClr val="tx1"/>
                          </a:solidFill>
                          <a:latin typeface="Garamond" pitchFamily="18" charset="0"/>
                        </a:rPr>
                        <a:t>5.</a:t>
                      </a:r>
                      <a:endParaRPr lang="fr-FR" b="1" dirty="0">
                        <a:solidFill>
                          <a:schemeClr val="tx1"/>
                        </a:solidFill>
                        <a:latin typeface="Garamond" pitchFamily="18" charset="0"/>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latin typeface="Garamond" pitchFamily="18" charset="0"/>
                        </a:rPr>
                        <a:t>Méthode « épique », sait mettre en scène de hauts-faits, </a:t>
                      </a:r>
                      <a:r>
                        <a:rPr lang="fr-FR" dirty="0" smtClean="0">
                          <a:solidFill>
                            <a:schemeClr val="tx1"/>
                          </a:solidFill>
                          <a:latin typeface="Garamond" pitchFamily="18" charset="0"/>
                        </a:rPr>
                        <a:t>exalte l’élévation de tous</a:t>
                      </a:r>
                      <a:endParaRPr lang="fr-FR" dirty="0">
                        <a:solidFill>
                          <a:schemeClr val="tx1"/>
                        </a:solidFill>
                        <a:latin typeface="Garamond" pitchFamily="18" charset="0"/>
                      </a:endParaRPr>
                    </a:p>
                  </a:txBody>
                  <a:tcPr>
                    <a:solidFill>
                      <a:srgbClr val="00B0F0"/>
                    </a:solidFill>
                  </a:tcPr>
                </a:tc>
              </a:tr>
              <a:tr h="370840">
                <a:tc>
                  <a:txBody>
                    <a:bodyPr/>
                    <a:lstStyle/>
                    <a:p>
                      <a:r>
                        <a:rPr lang="fr-FR" b="1" dirty="0" smtClean="0">
                          <a:solidFill>
                            <a:schemeClr val="tx1"/>
                          </a:solidFill>
                          <a:latin typeface="Garamond" pitchFamily="18" charset="0"/>
                        </a:rPr>
                        <a:t>6.</a:t>
                      </a:r>
                      <a:endParaRPr lang="fr-FR" b="1" dirty="0">
                        <a:solidFill>
                          <a:schemeClr val="tx1"/>
                        </a:solidFill>
                        <a:latin typeface="Garamond" pitchFamily="18" charset="0"/>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latin typeface="Garamond" pitchFamily="18" charset="0"/>
                        </a:rPr>
                        <a:t>Diffuse </a:t>
                      </a:r>
                      <a:r>
                        <a:rPr lang="fr-FR" dirty="0" smtClean="0">
                          <a:solidFill>
                            <a:schemeClr val="tx1"/>
                          </a:solidFill>
                          <a:latin typeface="Garamond" pitchFamily="18" charset="0"/>
                        </a:rPr>
                        <a:t>une </a:t>
                      </a:r>
                      <a:r>
                        <a:rPr lang="fr-FR" dirty="0" smtClean="0">
                          <a:solidFill>
                            <a:schemeClr val="tx1"/>
                          </a:solidFill>
                          <a:latin typeface="Garamond" pitchFamily="18" charset="0"/>
                        </a:rPr>
                        <a:t>sphère </a:t>
                      </a:r>
                      <a:r>
                        <a:rPr lang="fr-FR" dirty="0" smtClean="0">
                          <a:solidFill>
                            <a:schemeClr val="tx1"/>
                          </a:solidFill>
                          <a:latin typeface="Garamond" pitchFamily="18" charset="0"/>
                        </a:rPr>
                        <a:t>d’influence de paix </a:t>
                      </a:r>
                      <a:r>
                        <a:rPr lang="fr-FR" dirty="0" smtClean="0">
                          <a:solidFill>
                            <a:schemeClr val="tx1"/>
                          </a:solidFill>
                          <a:latin typeface="Garamond" pitchFamily="18" charset="0"/>
                        </a:rPr>
                        <a:t>dans son cadre naturel puis le dépasse</a:t>
                      </a:r>
                      <a:endParaRPr lang="fr-FR" dirty="0">
                        <a:solidFill>
                          <a:schemeClr val="tx1"/>
                        </a:solidFill>
                        <a:latin typeface="Garamond" pitchFamily="18" charset="0"/>
                      </a:endParaRPr>
                    </a:p>
                  </a:txBody>
                  <a:tcPr>
                    <a:solidFill>
                      <a:srgbClr val="00B0F0"/>
                    </a:solidFill>
                  </a:tcPr>
                </a:tc>
              </a:tr>
              <a:tr h="370840">
                <a:tc>
                  <a:txBody>
                    <a:bodyPr/>
                    <a:lstStyle/>
                    <a:p>
                      <a:r>
                        <a:rPr lang="fr-FR" b="1" dirty="0" smtClean="0">
                          <a:solidFill>
                            <a:schemeClr val="tx1"/>
                          </a:solidFill>
                          <a:latin typeface="Garamond" pitchFamily="18" charset="0"/>
                        </a:rPr>
                        <a:t>7.</a:t>
                      </a:r>
                      <a:endParaRPr lang="fr-FR" b="1" dirty="0">
                        <a:solidFill>
                          <a:schemeClr val="tx1"/>
                        </a:solidFill>
                        <a:latin typeface="Garamond" pitchFamily="18" charset="0"/>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latin typeface="Garamond" pitchFamily="18" charset="0"/>
                        </a:rPr>
                        <a:t>Vit son destin sur un mode</a:t>
                      </a:r>
                      <a:r>
                        <a:rPr lang="fr-FR" baseline="0" dirty="0" smtClean="0">
                          <a:solidFill>
                            <a:schemeClr val="tx1"/>
                          </a:solidFill>
                          <a:latin typeface="Garamond" pitchFamily="18" charset="0"/>
                        </a:rPr>
                        <a:t> </a:t>
                      </a:r>
                      <a:r>
                        <a:rPr lang="fr-FR" dirty="0" smtClean="0">
                          <a:solidFill>
                            <a:schemeClr val="tx1"/>
                          </a:solidFill>
                          <a:latin typeface="Garamond" pitchFamily="18" charset="0"/>
                        </a:rPr>
                        <a:t>« providentiel »</a:t>
                      </a:r>
                      <a:endParaRPr lang="fr-FR" dirty="0">
                        <a:solidFill>
                          <a:schemeClr val="tx1"/>
                        </a:solidFill>
                        <a:latin typeface="Garamond" pitchFamily="18" charset="0"/>
                      </a:endParaRPr>
                    </a:p>
                  </a:txBody>
                  <a:tcPr>
                    <a:solidFill>
                      <a:srgbClr val="00B0F0"/>
                    </a:solidFill>
                  </a:tcPr>
                </a:tc>
              </a:tr>
            </a:tbl>
          </a:graphicData>
        </a:graphic>
      </p:graphicFrame>
      <p:graphicFrame>
        <p:nvGraphicFramePr>
          <p:cNvPr id="13" name="Espace réservé du contenu 12"/>
          <p:cNvGraphicFramePr>
            <a:graphicFrameLocks noGrp="1"/>
          </p:cNvGraphicFramePr>
          <p:nvPr>
            <p:ph sz="half" idx="2"/>
            <p:extLst>
              <p:ext uri="{D42A27DB-BD31-4B8C-83A1-F6EECF244321}">
                <p14:modId xmlns:p14="http://schemas.microsoft.com/office/powerpoint/2010/main" val="734684649"/>
              </p:ext>
            </p:extLst>
          </p:nvPr>
        </p:nvGraphicFramePr>
        <p:xfrm>
          <a:off x="5619136" y="2671368"/>
          <a:ext cx="6613670" cy="3672840"/>
        </p:xfrm>
        <a:graphic>
          <a:graphicData uri="http://schemas.openxmlformats.org/drawingml/2006/table">
            <a:tbl>
              <a:tblPr firstRow="1" bandRow="1">
                <a:tableStyleId>{5C22544A-7EE6-4342-B048-85BDC9FD1C3A}</a:tableStyleId>
              </a:tblPr>
              <a:tblGrid>
                <a:gridCol w="530885"/>
                <a:gridCol w="6082785"/>
              </a:tblGrid>
              <a:tr h="370840">
                <a:tc>
                  <a:txBody>
                    <a:bodyPr/>
                    <a:lstStyle/>
                    <a:p>
                      <a:r>
                        <a:rPr lang="fr-FR" b="0" dirty="0" smtClean="0">
                          <a:solidFill>
                            <a:schemeClr val="tx1"/>
                          </a:solidFill>
                          <a:latin typeface="Garamond" pitchFamily="18" charset="0"/>
                        </a:rPr>
                        <a:t>1.</a:t>
                      </a:r>
                      <a:endParaRPr lang="fr-FR" b="0" dirty="0">
                        <a:solidFill>
                          <a:schemeClr val="tx1"/>
                        </a:solidFill>
                        <a:latin typeface="Garamond" pitchFamily="18" charset="0"/>
                      </a:endParaRP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latin typeface="Garamond" pitchFamily="18" charset="0"/>
                        </a:rPr>
                        <a:t>Élu d’une idéologie,</a:t>
                      </a:r>
                      <a:r>
                        <a:rPr lang="fr-FR" baseline="0" dirty="0" smtClean="0">
                          <a:solidFill>
                            <a:schemeClr val="tx1"/>
                          </a:solidFill>
                          <a:latin typeface="Garamond" pitchFamily="18" charset="0"/>
                        </a:rPr>
                        <a:t> </a:t>
                      </a:r>
                      <a:r>
                        <a:rPr lang="fr-FR" dirty="0" smtClean="0">
                          <a:solidFill>
                            <a:schemeClr val="tx1"/>
                          </a:solidFill>
                          <a:latin typeface="Garamond" pitchFamily="18" charset="0"/>
                        </a:rPr>
                        <a:t>idéocratie* pseudo-messianique</a:t>
                      </a:r>
                      <a:endParaRPr lang="fr-FR" dirty="0">
                        <a:solidFill>
                          <a:schemeClr val="tx1"/>
                        </a:solidFill>
                      </a:endParaRPr>
                    </a:p>
                  </a:txBody>
                  <a:tcPr>
                    <a:solidFill>
                      <a:schemeClr val="accent2">
                        <a:lumMod val="60000"/>
                        <a:lumOff val="40000"/>
                      </a:schemeClr>
                    </a:solidFill>
                  </a:tcPr>
                </a:tc>
              </a:tr>
              <a:tr h="370840">
                <a:tc>
                  <a:txBody>
                    <a:bodyPr/>
                    <a:lstStyle/>
                    <a:p>
                      <a:r>
                        <a:rPr lang="fr-FR" dirty="0" smtClean="0">
                          <a:solidFill>
                            <a:schemeClr val="tx1"/>
                          </a:solidFill>
                          <a:latin typeface="Garamond" pitchFamily="18" charset="0"/>
                        </a:rPr>
                        <a:t>2.</a:t>
                      </a:r>
                      <a:endParaRPr lang="fr-FR" dirty="0">
                        <a:solidFill>
                          <a:schemeClr val="tx1"/>
                        </a:solidFill>
                        <a:latin typeface="Garamond" pitchFamily="18" charset="0"/>
                      </a:endParaRP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latin typeface="Garamond" pitchFamily="18" charset="0"/>
                        </a:rPr>
                        <a:t>Traduit l’idéologie en projet totalitaire promettant l’illusion du bonheur à tous et du</a:t>
                      </a:r>
                      <a:r>
                        <a:rPr lang="fr-FR" baseline="0" dirty="0" smtClean="0">
                          <a:solidFill>
                            <a:schemeClr val="tx1"/>
                          </a:solidFill>
                          <a:latin typeface="Garamond" pitchFamily="18" charset="0"/>
                        </a:rPr>
                        <a:t> </a:t>
                      </a:r>
                      <a:r>
                        <a:rPr lang="fr-FR" baseline="0" dirty="0" smtClean="0">
                          <a:solidFill>
                            <a:schemeClr val="tx1"/>
                          </a:solidFill>
                          <a:latin typeface="Garamond" pitchFamily="18" charset="0"/>
                        </a:rPr>
                        <a:t>paradis.</a:t>
                      </a:r>
                      <a:endParaRPr lang="fr-FR" dirty="0">
                        <a:solidFill>
                          <a:schemeClr val="tx1"/>
                        </a:solidFill>
                      </a:endParaRPr>
                    </a:p>
                  </a:txBody>
                  <a:tcPr>
                    <a:solidFill>
                      <a:schemeClr val="accent2">
                        <a:lumMod val="60000"/>
                        <a:lumOff val="40000"/>
                      </a:schemeClr>
                    </a:solidFill>
                  </a:tcPr>
                </a:tc>
              </a:tr>
              <a:tr h="370840">
                <a:tc>
                  <a:txBody>
                    <a:bodyPr/>
                    <a:lstStyle/>
                    <a:p>
                      <a:r>
                        <a:rPr lang="fr-FR" dirty="0" smtClean="0">
                          <a:solidFill>
                            <a:schemeClr val="tx1"/>
                          </a:solidFill>
                          <a:latin typeface="Garamond" pitchFamily="18" charset="0"/>
                        </a:rPr>
                        <a:t>3.</a:t>
                      </a:r>
                      <a:endParaRPr lang="fr-FR" dirty="0">
                        <a:solidFill>
                          <a:schemeClr val="tx1"/>
                        </a:solidFill>
                        <a:latin typeface="Garamond" pitchFamily="18" charset="0"/>
                      </a:endParaRP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latin typeface="Garamond" pitchFamily="18" charset="0"/>
                        </a:rPr>
                        <a:t>Imposteur</a:t>
                      </a:r>
                      <a:r>
                        <a:rPr lang="fr-FR" baseline="0" dirty="0" smtClean="0">
                          <a:solidFill>
                            <a:schemeClr val="tx1"/>
                          </a:solidFill>
                          <a:latin typeface="Garamond" pitchFamily="18" charset="0"/>
                        </a:rPr>
                        <a:t>, </a:t>
                      </a:r>
                      <a:r>
                        <a:rPr lang="fr-FR" dirty="0" smtClean="0">
                          <a:solidFill>
                            <a:schemeClr val="tx1"/>
                          </a:solidFill>
                          <a:latin typeface="Garamond" pitchFamily="18" charset="0"/>
                        </a:rPr>
                        <a:t>« possédé » par l’idéologie, sacrifie les masses au culte de la personnalité, devient une idole</a:t>
                      </a:r>
                      <a:endParaRPr lang="fr-FR" dirty="0">
                        <a:solidFill>
                          <a:schemeClr val="tx1"/>
                        </a:solidFill>
                      </a:endParaRPr>
                    </a:p>
                  </a:txBody>
                  <a:tcPr>
                    <a:solidFill>
                      <a:schemeClr val="accent2">
                        <a:lumMod val="60000"/>
                        <a:lumOff val="40000"/>
                      </a:schemeClr>
                    </a:solidFill>
                  </a:tcPr>
                </a:tc>
              </a:tr>
              <a:tr h="370840">
                <a:tc>
                  <a:txBody>
                    <a:bodyPr/>
                    <a:lstStyle/>
                    <a:p>
                      <a:r>
                        <a:rPr lang="fr-FR" dirty="0" smtClean="0">
                          <a:solidFill>
                            <a:schemeClr val="tx1"/>
                          </a:solidFill>
                          <a:latin typeface="Garamond" pitchFamily="18" charset="0"/>
                        </a:rPr>
                        <a:t>4</a:t>
                      </a:r>
                      <a:endParaRPr lang="fr-FR" dirty="0">
                        <a:solidFill>
                          <a:schemeClr val="tx1"/>
                        </a:solidFill>
                        <a:latin typeface="Garamond" pitchFamily="18" charset="0"/>
                      </a:endParaRP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latin typeface="Garamond" pitchFamily="18" charset="0"/>
                        </a:rPr>
                        <a:t>Mène une action révolutionnaire, purges systématiques</a:t>
                      </a:r>
                      <a:endParaRPr lang="fr-FR" dirty="0">
                        <a:solidFill>
                          <a:schemeClr val="tx1"/>
                        </a:solidFill>
                      </a:endParaRPr>
                    </a:p>
                  </a:txBody>
                  <a:tcPr>
                    <a:solidFill>
                      <a:schemeClr val="accent2">
                        <a:lumMod val="60000"/>
                        <a:lumOff val="40000"/>
                      </a:schemeClr>
                    </a:solidFill>
                  </a:tcPr>
                </a:tc>
              </a:tr>
              <a:tr h="370840">
                <a:tc>
                  <a:txBody>
                    <a:bodyPr/>
                    <a:lstStyle/>
                    <a:p>
                      <a:r>
                        <a:rPr lang="fr-FR" dirty="0" smtClean="0">
                          <a:solidFill>
                            <a:schemeClr val="tx1"/>
                          </a:solidFill>
                          <a:latin typeface="Garamond" pitchFamily="18" charset="0"/>
                        </a:rPr>
                        <a:t>5.</a:t>
                      </a:r>
                      <a:endParaRPr lang="fr-FR" dirty="0">
                        <a:solidFill>
                          <a:schemeClr val="tx1"/>
                        </a:solidFill>
                        <a:latin typeface="Garamond" pitchFamily="18" charset="0"/>
                      </a:endParaRP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latin typeface="Garamond" pitchFamily="18" charset="0"/>
                        </a:rPr>
                        <a:t>Militarisation générale de la société, démesure, </a:t>
                      </a:r>
                      <a:r>
                        <a:rPr lang="fr-FR" dirty="0" smtClean="0">
                          <a:solidFill>
                            <a:schemeClr val="tx1"/>
                          </a:solidFill>
                          <a:latin typeface="Garamond" pitchFamily="18" charset="0"/>
                        </a:rPr>
                        <a:t>paranoïa</a:t>
                      </a:r>
                      <a:r>
                        <a:rPr lang="fr-FR" dirty="0" smtClean="0">
                          <a:solidFill>
                            <a:schemeClr val="tx1"/>
                          </a:solidFill>
                          <a:latin typeface="Garamond" pitchFamily="18" charset="0"/>
                        </a:rPr>
                        <a:t>, division du monde en deux camps</a:t>
                      </a:r>
                      <a:endParaRPr lang="fr-FR" dirty="0">
                        <a:solidFill>
                          <a:schemeClr val="tx1"/>
                        </a:solidFill>
                      </a:endParaRPr>
                    </a:p>
                  </a:txBody>
                  <a:tcPr>
                    <a:solidFill>
                      <a:schemeClr val="accent2">
                        <a:lumMod val="60000"/>
                        <a:lumOff val="40000"/>
                      </a:schemeClr>
                    </a:solidFill>
                  </a:tcPr>
                </a:tc>
              </a:tr>
              <a:tr h="370840">
                <a:tc>
                  <a:txBody>
                    <a:bodyPr/>
                    <a:lstStyle/>
                    <a:p>
                      <a:r>
                        <a:rPr lang="fr-FR" dirty="0" smtClean="0">
                          <a:solidFill>
                            <a:schemeClr val="tx1"/>
                          </a:solidFill>
                          <a:latin typeface="Garamond" pitchFamily="18" charset="0"/>
                        </a:rPr>
                        <a:t>6.</a:t>
                      </a:r>
                      <a:endParaRPr lang="fr-FR" dirty="0">
                        <a:solidFill>
                          <a:schemeClr val="tx1"/>
                        </a:solidFill>
                        <a:latin typeface="Garamond" pitchFamily="18" charset="0"/>
                      </a:endParaRP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latin typeface="Garamond" pitchFamily="18" charset="0"/>
                        </a:rPr>
                        <a:t>Impose son influence </a:t>
                      </a:r>
                      <a:r>
                        <a:rPr lang="fr-FR" dirty="0" smtClean="0">
                          <a:solidFill>
                            <a:schemeClr val="tx1"/>
                          </a:solidFill>
                          <a:latin typeface="Garamond" pitchFamily="18" charset="0"/>
                        </a:rPr>
                        <a:t>belliqueuse</a:t>
                      </a:r>
                      <a:r>
                        <a:rPr lang="fr-FR" baseline="0" dirty="0" smtClean="0">
                          <a:solidFill>
                            <a:schemeClr val="tx1"/>
                          </a:solidFill>
                          <a:latin typeface="Garamond" pitchFamily="18" charset="0"/>
                        </a:rPr>
                        <a:t> </a:t>
                      </a:r>
                      <a:r>
                        <a:rPr lang="fr-FR" dirty="0" smtClean="0">
                          <a:solidFill>
                            <a:schemeClr val="tx1"/>
                          </a:solidFill>
                          <a:latin typeface="Garamond" pitchFamily="18" charset="0"/>
                        </a:rPr>
                        <a:t>dans </a:t>
                      </a:r>
                      <a:r>
                        <a:rPr lang="fr-FR" dirty="0" smtClean="0">
                          <a:solidFill>
                            <a:schemeClr val="tx1"/>
                          </a:solidFill>
                          <a:latin typeface="Garamond" pitchFamily="18" charset="0"/>
                        </a:rPr>
                        <a:t>sa sphère puis dans des alliances planétaires</a:t>
                      </a:r>
                      <a:endParaRPr lang="fr-FR" dirty="0">
                        <a:solidFill>
                          <a:schemeClr val="tx1"/>
                        </a:solidFill>
                      </a:endParaRPr>
                    </a:p>
                  </a:txBody>
                  <a:tcPr>
                    <a:solidFill>
                      <a:schemeClr val="accent2">
                        <a:lumMod val="60000"/>
                        <a:lumOff val="40000"/>
                      </a:schemeClr>
                    </a:solidFill>
                  </a:tcPr>
                </a:tc>
              </a:tr>
              <a:tr h="370840">
                <a:tc>
                  <a:txBody>
                    <a:bodyPr/>
                    <a:lstStyle/>
                    <a:p>
                      <a:r>
                        <a:rPr lang="fr-FR" dirty="0" smtClean="0">
                          <a:solidFill>
                            <a:schemeClr val="tx1"/>
                          </a:solidFill>
                          <a:latin typeface="Garamond" pitchFamily="18" charset="0"/>
                        </a:rPr>
                        <a:t>7.</a:t>
                      </a:r>
                      <a:endParaRPr lang="fr-FR" dirty="0">
                        <a:solidFill>
                          <a:schemeClr val="tx1"/>
                        </a:solidFill>
                        <a:latin typeface="Garamond" pitchFamily="18" charset="0"/>
                      </a:endParaRP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latin typeface="Garamond" pitchFamily="18" charset="0"/>
                        </a:rPr>
                        <a:t>Calendrier millénariste de révolution mondiale </a:t>
                      </a:r>
                      <a:endParaRPr lang="fr-FR" dirty="0">
                        <a:solidFill>
                          <a:schemeClr val="tx1"/>
                        </a:solidFill>
                      </a:endParaRPr>
                    </a:p>
                  </a:txBody>
                  <a:tcPr>
                    <a:solidFill>
                      <a:schemeClr val="accent2">
                        <a:lumMod val="60000"/>
                        <a:lumOff val="40000"/>
                      </a:schemeClr>
                    </a:solidFill>
                  </a:tcPr>
                </a:tc>
              </a:tr>
            </a:tbl>
          </a:graphicData>
        </a:graphic>
      </p:graphicFrame>
      <p:sp>
        <p:nvSpPr>
          <p:cNvPr id="6" name="Rectangle 5"/>
          <p:cNvSpPr/>
          <p:nvPr/>
        </p:nvSpPr>
        <p:spPr>
          <a:xfrm>
            <a:off x="0" y="2111933"/>
            <a:ext cx="5619135" cy="523220"/>
          </a:xfrm>
          <a:prstGeom prst="rect">
            <a:avLst/>
          </a:prstGeom>
          <a:solidFill>
            <a:srgbClr val="0070C0"/>
          </a:solidFill>
        </p:spPr>
        <p:txBody>
          <a:bodyPr wrap="square">
            <a:spAutoFit/>
          </a:bodyPr>
          <a:lstStyle/>
          <a:p>
            <a:pPr algn="ctr"/>
            <a:r>
              <a:rPr lang="fr-FR" sz="2800" b="1" dirty="0">
                <a:latin typeface="Garamond" pitchFamily="18" charset="0"/>
              </a:rPr>
              <a:t>Influence bénéfique </a:t>
            </a:r>
            <a:endParaRPr lang="fr-FR" sz="2800" dirty="0"/>
          </a:p>
        </p:txBody>
      </p:sp>
      <p:sp>
        <p:nvSpPr>
          <p:cNvPr id="14" name="Rectangle 13"/>
          <p:cNvSpPr/>
          <p:nvPr/>
        </p:nvSpPr>
        <p:spPr>
          <a:xfrm>
            <a:off x="5619135" y="2121873"/>
            <a:ext cx="6572865" cy="523220"/>
          </a:xfrm>
          <a:prstGeom prst="rect">
            <a:avLst/>
          </a:prstGeom>
          <a:solidFill>
            <a:srgbClr val="FF0000"/>
          </a:solidFill>
        </p:spPr>
        <p:txBody>
          <a:bodyPr wrap="square">
            <a:spAutoFit/>
          </a:bodyPr>
          <a:lstStyle/>
          <a:p>
            <a:pPr algn="ctr"/>
            <a:r>
              <a:rPr lang="fr-FR" sz="2800" b="1" dirty="0">
                <a:latin typeface="Garamond" pitchFamily="18" charset="0"/>
              </a:rPr>
              <a:t>Influence </a:t>
            </a:r>
            <a:r>
              <a:rPr lang="fr-FR" sz="2800" b="1" dirty="0" smtClean="0">
                <a:latin typeface="Garamond" pitchFamily="18" charset="0"/>
              </a:rPr>
              <a:t>maléfique </a:t>
            </a:r>
            <a:endParaRPr lang="fr-FR" sz="2800" dirty="0"/>
          </a:p>
        </p:txBody>
      </p:sp>
      <p:sp>
        <p:nvSpPr>
          <p:cNvPr id="15" name="Rectangle 14"/>
          <p:cNvSpPr/>
          <p:nvPr/>
        </p:nvSpPr>
        <p:spPr>
          <a:xfrm>
            <a:off x="0" y="6488668"/>
            <a:ext cx="9895081" cy="369332"/>
          </a:xfrm>
          <a:prstGeom prst="rect">
            <a:avLst/>
          </a:prstGeom>
        </p:spPr>
        <p:txBody>
          <a:bodyPr wrap="none">
            <a:spAutoFit/>
          </a:bodyPr>
          <a:lstStyle/>
          <a:p>
            <a:r>
              <a:rPr lang="fr-FR" dirty="0">
                <a:latin typeface="Garamond" pitchFamily="18" charset="0"/>
              </a:rPr>
              <a:t>* </a:t>
            </a:r>
            <a:r>
              <a:rPr lang="fr-FR" dirty="0" smtClean="0">
                <a:latin typeface="Garamond" pitchFamily="18" charset="0"/>
              </a:rPr>
              <a:t>Le terme « idéocratie » apparaît chez Waldemar </a:t>
            </a:r>
            <a:r>
              <a:rPr lang="fr-FR" dirty="0" err="1" smtClean="0">
                <a:latin typeface="Garamond" pitchFamily="18" charset="0"/>
              </a:rPr>
              <a:t>Gurian</a:t>
            </a:r>
            <a:r>
              <a:rPr lang="fr-FR" dirty="0" smtClean="0">
                <a:latin typeface="Garamond" pitchFamily="18" charset="0"/>
              </a:rPr>
              <a:t> en 1937. Le stalinisme est même une « </a:t>
            </a:r>
            <a:r>
              <a:rPr lang="fr-FR" dirty="0" err="1" smtClean="0">
                <a:latin typeface="Garamond" pitchFamily="18" charset="0"/>
              </a:rPr>
              <a:t>athéocratie</a:t>
            </a:r>
            <a:r>
              <a:rPr lang="fr-FR" dirty="0" smtClean="0">
                <a:latin typeface="Garamond" pitchFamily="18" charset="0"/>
              </a:rPr>
              <a:t> »</a:t>
            </a:r>
            <a:endParaRPr lang="fr-FR" dirty="0"/>
          </a:p>
        </p:txBody>
      </p:sp>
    </p:spTree>
    <p:extLst>
      <p:ext uri="{BB962C8B-B14F-4D97-AF65-F5344CB8AC3E}">
        <p14:creationId xmlns:p14="http://schemas.microsoft.com/office/powerpoint/2010/main" val="2469685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80319" y="1204856"/>
            <a:ext cx="9613863" cy="629310"/>
          </a:xfrm>
        </p:spPr>
        <p:txBody>
          <a:bodyPr>
            <a:normAutofit fontScale="90000"/>
          </a:bodyPr>
          <a:lstStyle/>
          <a:p>
            <a:r>
              <a:rPr lang="fr-FR" b="1" dirty="0" smtClean="0">
                <a:solidFill>
                  <a:schemeClr val="accent1">
                    <a:lumMod val="60000"/>
                    <a:lumOff val="40000"/>
                  </a:schemeClr>
                </a:solidFill>
                <a:latin typeface="Garamond" pitchFamily="18" charset="0"/>
              </a:rPr>
              <a:t>Figure de Caïn et radicalisme révolutionnaire</a:t>
            </a:r>
            <a:br>
              <a:rPr lang="fr-FR" b="1" dirty="0" smtClean="0">
                <a:solidFill>
                  <a:schemeClr val="accent1">
                    <a:lumMod val="60000"/>
                    <a:lumOff val="40000"/>
                  </a:schemeClr>
                </a:solidFill>
                <a:latin typeface="Garamond" pitchFamily="18" charset="0"/>
              </a:rPr>
            </a:br>
            <a:endParaRPr lang="fr-FR" b="1" dirty="0">
              <a:solidFill>
                <a:schemeClr val="accent1">
                  <a:lumMod val="60000"/>
                  <a:lumOff val="40000"/>
                </a:schemeClr>
              </a:solidFill>
              <a:latin typeface="Garamond" pitchFamily="18" charset="0"/>
            </a:endParaRPr>
          </a:p>
        </p:txBody>
      </p:sp>
      <p:pic>
        <p:nvPicPr>
          <p:cNvPr id="3074" name="Picture 2" descr="http://ecx.images-amazon.com/images/I/515DG940P2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9415" y="2240685"/>
            <a:ext cx="2708069" cy="43338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ttp://ecx.images-amazon.com/images/I/51NC7gAS5sL._SS500_.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45683" y="2100092"/>
            <a:ext cx="2732557" cy="44744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multimedia.fnac.com/multimedia/images_produits/ZoomPE/9/2/0/978207032302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6626" y="2206393"/>
            <a:ext cx="2590774" cy="42618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596282" y="743191"/>
            <a:ext cx="1595718" cy="923330"/>
          </a:xfrm>
          <a:prstGeom prst="rect">
            <a:avLst/>
          </a:prstGeom>
        </p:spPr>
        <p:txBody>
          <a:bodyPr wrap="square">
            <a:spAutoFit/>
          </a:bodyPr>
          <a:lstStyle/>
          <a:p>
            <a:r>
              <a:rPr lang="fr-FR" b="1" dirty="0">
                <a:solidFill>
                  <a:schemeClr val="bg1"/>
                </a:solidFill>
                <a:latin typeface="Garamond" pitchFamily="18" charset="0"/>
              </a:rPr>
              <a:t>Trouver le salut dans la révolution</a:t>
            </a:r>
            <a:endParaRPr lang="fr-FR" dirty="0">
              <a:solidFill>
                <a:schemeClr val="bg1"/>
              </a:solidFill>
            </a:endParaRPr>
          </a:p>
        </p:txBody>
      </p:sp>
      <p:sp>
        <p:nvSpPr>
          <p:cNvPr id="9" name="Rectangle 6"/>
          <p:cNvSpPr>
            <a:spLocks noChangeArrowheads="1"/>
          </p:cNvSpPr>
          <p:nvPr/>
        </p:nvSpPr>
        <p:spPr bwMode="auto">
          <a:xfrm>
            <a:off x="0" y="90100"/>
            <a:ext cx="65" cy="276999"/>
          </a:xfrm>
          <a:prstGeom prst="rect">
            <a:avLst/>
          </a:prstGeom>
          <a:solidFill>
            <a:srgbClr val="E7E9E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1032" name="Picture 8" descr="http://ecx.images-amazon.com/images/I/51ZSV4QAKKL._SX302_BO1,204,203,20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6523" y="2105025"/>
            <a:ext cx="2895600"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219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a:bodyPr>
          <a:lstStyle/>
          <a:p>
            <a:r>
              <a:rPr lang="fr-FR" sz="2800" b="1" dirty="0" smtClean="0">
                <a:solidFill>
                  <a:schemeClr val="accent1">
                    <a:lumMod val="60000"/>
                    <a:lumOff val="40000"/>
                  </a:schemeClr>
                </a:solidFill>
                <a:latin typeface="Garamond" pitchFamily="18" charset="0"/>
              </a:rPr>
              <a:t>Pour une psychanalyse remontant à la première famille</a:t>
            </a:r>
            <a:endParaRPr lang="fr-FR" sz="2800" b="1" dirty="0">
              <a:solidFill>
                <a:schemeClr val="accent1">
                  <a:lumMod val="60000"/>
                  <a:lumOff val="40000"/>
                </a:schemeClr>
              </a:solidFill>
              <a:latin typeface="Garamond" pitchFamily="18" charset="0"/>
            </a:endParaRPr>
          </a:p>
        </p:txBody>
      </p:sp>
      <p:pic>
        <p:nvPicPr>
          <p:cNvPr id="1026" name="Picture 2" descr="Guerres mondiales, totalitarismes, génocides-psychanalyse... par Vermor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281" y="2099840"/>
            <a:ext cx="2816671" cy="453484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344697" y="2079295"/>
            <a:ext cx="3038168"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FR" sz="2400" dirty="0" smtClean="0">
                <a:solidFill>
                  <a:srgbClr val="002060"/>
                </a:solidFill>
                <a:latin typeface="Garamond" pitchFamily="18" charset="0"/>
              </a:rPr>
              <a:t>Les Principes de l’Unification proposent une lecture des sphères d’influence dans les guerres mondiales à la lueur des paradigmes de la première famille :</a:t>
            </a:r>
            <a:endParaRPr lang="fr-FR" sz="2400" dirty="0">
              <a:solidFill>
                <a:srgbClr val="002060"/>
              </a:solidFill>
              <a:latin typeface="Garamond" pitchFamily="18" charset="0"/>
            </a:endParaRPr>
          </a:p>
          <a:p>
            <a:r>
              <a:rPr lang="fr-FR" sz="2400" dirty="0" smtClean="0">
                <a:solidFill>
                  <a:srgbClr val="002060"/>
                </a:solidFill>
                <a:latin typeface="Garamond" pitchFamily="18" charset="0"/>
              </a:rPr>
              <a:t>- Adam, Eve, le serpent</a:t>
            </a:r>
          </a:p>
          <a:p>
            <a:r>
              <a:rPr lang="fr-FR" sz="2400" dirty="0" smtClean="0">
                <a:solidFill>
                  <a:srgbClr val="002060"/>
                </a:solidFill>
                <a:latin typeface="Garamond" pitchFamily="18" charset="0"/>
              </a:rPr>
              <a:t>- Caïn et Abel</a:t>
            </a:r>
            <a:endParaRPr lang="fr-FR" sz="2400" dirty="0">
              <a:solidFill>
                <a:srgbClr val="002060"/>
              </a:solidFill>
            </a:endParaRPr>
          </a:p>
        </p:txBody>
      </p:sp>
      <p:sp>
        <p:nvSpPr>
          <p:cNvPr id="11" name="Rectangle 10"/>
          <p:cNvSpPr/>
          <p:nvPr/>
        </p:nvSpPr>
        <p:spPr>
          <a:xfrm>
            <a:off x="629265" y="2099840"/>
            <a:ext cx="3726016" cy="452431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FR" sz="2400" dirty="0">
                <a:solidFill>
                  <a:srgbClr val="002060"/>
                </a:solidFill>
                <a:latin typeface="Garamond" pitchFamily="18" charset="0"/>
              </a:rPr>
              <a:t>La violence extrême des guerres mondiales et des phénomènes totalitaires ne peut s’expliquer par les seuls enjeux politiques et militaires. Le déchaînement de haine chez les peuples les plus enclins au rationalisme et à l’idée de progrès a suscité les interrogations de la psychologie des profondeurs et des spécialistes des mythes.</a:t>
            </a:r>
            <a:endParaRPr lang="fr-FR" sz="2400" dirty="0"/>
          </a:p>
        </p:txBody>
      </p:sp>
      <p:sp>
        <p:nvSpPr>
          <p:cNvPr id="12" name="Triangle isocèle 11"/>
          <p:cNvSpPr/>
          <p:nvPr/>
        </p:nvSpPr>
        <p:spPr>
          <a:xfrm rot="5400000">
            <a:off x="4089810" y="4131286"/>
            <a:ext cx="530942" cy="471948"/>
          </a:xfrm>
          <a:prstGeom prst="triangle">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61401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7D30EEFE-7128-4DE5-8A0D-8D4EF32CB0A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5445</TotalTime>
  <Words>2394</Words>
  <Application>Microsoft Office PowerPoint</Application>
  <PresentationFormat>Personnalisé</PresentationFormat>
  <Paragraphs>260</Paragraphs>
  <Slides>35</Slides>
  <Notes>0</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Berlin</vt:lpstr>
      <vt:lpstr>Sphère d’influence</vt:lpstr>
      <vt:lpstr>Définition d’une sphère d’influence</vt:lpstr>
      <vt:lpstr>Sphères d’influence et guerres mondiales</vt:lpstr>
      <vt:lpstr>Les utopies du vingtième siècle vues par Jay Winter</vt:lpstr>
      <vt:lpstr>Guerres mondiales, Eschatologie et Apocalypse</vt:lpstr>
      <vt:lpstr>Des guerres apocalyptiques ?</vt:lpstr>
      <vt:lpstr>Influence bénéfique et maléfique</vt:lpstr>
      <vt:lpstr>Figure de Caïn et radicalisme révolutionnaire </vt:lpstr>
      <vt:lpstr>Pour une psychanalyse remontant à la première famille</vt:lpstr>
      <vt:lpstr>Présentation PowerPoint</vt:lpstr>
      <vt:lpstr>Présentation PowerPoint</vt:lpstr>
      <vt:lpstr>Signification « eschatologique » des Guerres Mondiales </vt:lpstr>
      <vt:lpstr>La Première Guerre Mondiale</vt:lpstr>
      <vt:lpstr>Aspects extérieurs du conflit</vt:lpstr>
      <vt:lpstr>Aspects intérieurs du conflit</vt:lpstr>
      <vt:lpstr>« Triplice » et « triple-entente » La guerre fait réapparaître l’homme des origines …</vt:lpstr>
      <vt:lpstr>Le point de vue des Principes de l’Unification</vt:lpstr>
      <vt:lpstr>Adam, Eve et l’Archange</vt:lpstr>
      <vt:lpstr>Variantes : Othello, Desdémone, Iago Voir aussi Faust, Gretchen, Mephistopheles</vt:lpstr>
      <vt:lpstr>Aspects intérieurs de la première guerre mondiale</vt:lpstr>
      <vt:lpstr>Guerre totale : hégémonie sur terre, dans les airs, sur mer</vt:lpstr>
      <vt:lpstr>Conséquences de la Première Guerre mondiale</vt:lpstr>
      <vt:lpstr>La Deuxième Guerre Mondiale</vt:lpstr>
      <vt:lpstr>Singularités de la 2 guerre mondiale</vt:lpstr>
      <vt:lpstr>Hitler, figure de l’Antéchrist</vt:lpstr>
      <vt:lpstr>Puissances de l’Axe et Alliés</vt:lpstr>
      <vt:lpstr>Présentation PowerPoint</vt:lpstr>
      <vt:lpstr>De nouvelles armes terrifiantes</vt:lpstr>
      <vt:lpstr>Conséquences de la 2e Guerre Mondiale</vt:lpstr>
      <vt:lpstr>Singularité de la 3e guerre mondiale (guerre froide</vt:lpstr>
      <vt:lpstr>L’influence « luciférienne » de Karl Marx</vt:lpstr>
      <vt:lpstr>Les fronts de la Troisième guerre mondiale</vt:lpstr>
      <vt:lpstr>Conséquences de la fin de la Guerre froide</vt:lpstr>
      <vt:lpstr>Les deux sphères d’influence et moi</vt:lpstr>
      <vt:lpstr>L’espoir : Une apocalypse non-violente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laurent ladouce</dc:creator>
  <cp:lastModifiedBy>PC</cp:lastModifiedBy>
  <cp:revision>273</cp:revision>
  <dcterms:created xsi:type="dcterms:W3CDTF">2015-11-03T10:32:45Z</dcterms:created>
  <dcterms:modified xsi:type="dcterms:W3CDTF">2015-11-28T23:56:50Z</dcterms:modified>
</cp:coreProperties>
</file>